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666" r:id="rId2"/>
    <p:sldId id="665" r:id="rId3"/>
    <p:sldId id="668" r:id="rId4"/>
    <p:sldId id="701" r:id="rId5"/>
    <p:sldId id="702" r:id="rId6"/>
    <p:sldId id="681" r:id="rId7"/>
    <p:sldId id="703" r:id="rId8"/>
    <p:sldId id="704" r:id="rId9"/>
    <p:sldId id="705" r:id="rId10"/>
    <p:sldId id="687" r:id="rId11"/>
    <p:sldId id="706" r:id="rId12"/>
    <p:sldId id="707" r:id="rId13"/>
    <p:sldId id="708" r:id="rId14"/>
    <p:sldId id="709" r:id="rId15"/>
    <p:sldId id="710" r:id="rId16"/>
    <p:sldId id="711" r:id="rId17"/>
    <p:sldId id="712" r:id="rId18"/>
    <p:sldId id="713" r:id="rId19"/>
    <p:sldId id="714" r:id="rId20"/>
    <p:sldId id="715" r:id="rId21"/>
    <p:sldId id="695" r:id="rId22"/>
    <p:sldId id="716" r:id="rId23"/>
    <p:sldId id="696" r:id="rId24"/>
    <p:sldId id="717" r:id="rId25"/>
    <p:sldId id="699" r:id="rId26"/>
    <p:sldId id="667" r:id="rId27"/>
  </p:sldIdLst>
  <p:sldSz cx="10082213" cy="7561263"/>
  <p:notesSz cx="6797675" cy="9928225"/>
  <p:defaultTextStyle>
    <a:defPPr>
      <a:defRPr lang="ko-KR"/>
    </a:defPPr>
    <a:lvl1pPr algn="l" defTabSz="1042988" rtl="0" fontAlgn="base" latinLnBrk="1">
      <a:spcBef>
        <a:spcPct val="0"/>
      </a:spcBef>
      <a:spcAft>
        <a:spcPct val="0"/>
      </a:spcAft>
      <a:defRPr kumimoji="1" sz="2100" kern="1200">
        <a:solidFill>
          <a:schemeClr val="tx1"/>
        </a:solidFill>
        <a:latin typeface="굴림" charset="-127"/>
        <a:ea typeface="굴림"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charset="-127"/>
        <a:ea typeface="굴림"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charset="-127"/>
        <a:ea typeface="굴림"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charset="-127"/>
        <a:ea typeface="굴림"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charset="-127"/>
        <a:ea typeface="굴림" charset="-127"/>
        <a:cs typeface="+mn-cs"/>
      </a:defRPr>
    </a:lvl5pPr>
    <a:lvl6pPr marL="2286000" algn="l" defTabSz="914400" rtl="0" eaLnBrk="1" latinLnBrk="1" hangingPunct="1">
      <a:defRPr kumimoji="1" sz="2100" kern="1200">
        <a:solidFill>
          <a:schemeClr val="tx1"/>
        </a:solidFill>
        <a:latin typeface="굴림" charset="-127"/>
        <a:ea typeface="굴림" charset="-127"/>
        <a:cs typeface="+mn-cs"/>
      </a:defRPr>
    </a:lvl6pPr>
    <a:lvl7pPr marL="2743200" algn="l" defTabSz="914400" rtl="0" eaLnBrk="1" latinLnBrk="1" hangingPunct="1">
      <a:defRPr kumimoji="1" sz="2100" kern="1200">
        <a:solidFill>
          <a:schemeClr val="tx1"/>
        </a:solidFill>
        <a:latin typeface="굴림" charset="-127"/>
        <a:ea typeface="굴림" charset="-127"/>
        <a:cs typeface="+mn-cs"/>
      </a:defRPr>
    </a:lvl7pPr>
    <a:lvl8pPr marL="3200400" algn="l" defTabSz="914400" rtl="0" eaLnBrk="1" latinLnBrk="1" hangingPunct="1">
      <a:defRPr kumimoji="1" sz="2100" kern="1200">
        <a:solidFill>
          <a:schemeClr val="tx1"/>
        </a:solidFill>
        <a:latin typeface="굴림" charset="-127"/>
        <a:ea typeface="굴림" charset="-127"/>
        <a:cs typeface="+mn-cs"/>
      </a:defRPr>
    </a:lvl8pPr>
    <a:lvl9pPr marL="3657600" algn="l" defTabSz="914400" rtl="0" eaLnBrk="1" latinLnBrk="1" hangingPunct="1">
      <a:defRPr kumimoji="1" sz="2100"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4513" userDrawn="1">
          <p15:clr>
            <a:srgbClr val="A4A3A4"/>
          </p15:clr>
        </p15:guide>
        <p15:guide id="2" orient="horz" pos="2880" userDrawn="1">
          <p15:clr>
            <a:srgbClr val="A4A3A4"/>
          </p15:clr>
        </p15:guide>
        <p15:guide id="3" orient="horz" pos="2517" userDrawn="1">
          <p15:clr>
            <a:srgbClr val="A4A3A4"/>
          </p15:clr>
        </p15:guide>
        <p15:guide id="4" orient="horz" pos="3856" userDrawn="1">
          <p15:clr>
            <a:srgbClr val="A4A3A4"/>
          </p15:clr>
        </p15:guide>
        <p15:guide id="5" orient="horz" pos="1066" userDrawn="1">
          <p15:clr>
            <a:srgbClr val="A4A3A4"/>
          </p15:clr>
        </p15:guide>
        <p15:guide id="6" orient="horz" pos="1202" userDrawn="1">
          <p15:clr>
            <a:srgbClr val="A4A3A4"/>
          </p15:clr>
        </p15:guide>
        <p15:guide id="7" orient="horz" pos="4490" userDrawn="1">
          <p15:clr>
            <a:srgbClr val="A4A3A4"/>
          </p15:clr>
        </p15:guide>
        <p15:guide id="8" pos="5699" userDrawn="1">
          <p15:clr>
            <a:srgbClr val="A4A3A4"/>
          </p15:clr>
        </p15:guide>
        <p15:guide id="9" pos="250" userDrawn="1">
          <p15:clr>
            <a:srgbClr val="A4A3A4"/>
          </p15:clr>
        </p15:guide>
        <p15:guide id="10" pos="5228" userDrawn="1">
          <p15:clr>
            <a:srgbClr val="A4A3A4"/>
          </p15:clr>
        </p15:guide>
        <p15:guide id="11" pos="3176" userDrawn="1">
          <p15:clr>
            <a:srgbClr val="A4A3A4"/>
          </p15:clr>
        </p15:guide>
        <p15:guide id="12" pos="1251" userDrawn="1">
          <p15:clr>
            <a:srgbClr val="A4A3A4"/>
          </p15:clr>
        </p15:guide>
        <p15:guide id="13" pos="3346" userDrawn="1">
          <p15:clr>
            <a:srgbClr val="A4A3A4"/>
          </p15:clr>
        </p15:guide>
        <p15:guide id="14" pos="255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EDED8"/>
    <a:srgbClr val="C00000"/>
    <a:srgbClr val="FFFFFF"/>
    <a:srgbClr val="DE7979"/>
    <a:srgbClr val="DDDDDD"/>
    <a:srgbClr val="FFCC99"/>
    <a:srgbClr val="FF9966"/>
    <a:srgbClr val="FF9900"/>
    <a:srgbClr val="7793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65" autoAdjust="0"/>
    <p:restoredTop sz="93641" autoAdjust="0"/>
  </p:normalViewPr>
  <p:slideViewPr>
    <p:cSldViewPr>
      <p:cViewPr varScale="1">
        <p:scale>
          <a:sx n="119" d="100"/>
          <a:sy n="119" d="100"/>
        </p:scale>
        <p:origin x="792" y="108"/>
      </p:cViewPr>
      <p:guideLst>
        <p:guide orient="horz" pos="4513"/>
        <p:guide orient="horz" pos="2880"/>
        <p:guide orient="horz" pos="2517"/>
        <p:guide orient="horz" pos="3856"/>
        <p:guide orient="horz" pos="1066"/>
        <p:guide orient="horz" pos="1202"/>
        <p:guide orient="horz" pos="4490"/>
        <p:guide pos="5699"/>
        <p:guide pos="250"/>
        <p:guide pos="5228"/>
        <p:guide pos="3176"/>
        <p:guide pos="1251"/>
        <p:guide pos="3346"/>
        <p:guide pos="2555"/>
      </p:guideLst>
    </p:cSldViewPr>
  </p:slideViewPr>
  <p:notesTextViewPr>
    <p:cViewPr>
      <p:scale>
        <a:sx n="100" d="100"/>
        <a:sy n="100" d="100"/>
      </p:scale>
      <p:origin x="0" y="0"/>
    </p:cViewPr>
  </p:notesTextViewPr>
  <p:sorterViewPr>
    <p:cViewPr>
      <p:scale>
        <a:sx n="64" d="100"/>
        <a:sy n="64"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cimab\OneDrive\&#47928;&#49436;\UBC&#50864;&#51592;&#48288;&#53412;&#49828;&#53444;&#44148;&#49444;&#44508;&#51221;\(2021-12-4)&#50864;&#51592;&#48289;&#44368;&#50977;&#51088;&#47308;\&#50900;&#46300;&#48197;&#53356;&#53685;&#44228;API_KOR_DS2_en_excel_v2_10036249.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spPr>
            <a:solidFill>
              <a:schemeClr val="accent1"/>
            </a:solidFill>
            <a:ln>
              <a:noFill/>
            </a:ln>
            <a:effectLst/>
          </c:spPr>
          <c:invertIfNegative val="0"/>
          <c:cat>
            <c:strRef>
              <c:f>그래프!$E$11:$O$11</c:f>
              <c:strCache>
                <c:ptCount val="11"/>
                <c:pt idx="0">
                  <c:v>1970</c:v>
                </c:pt>
                <c:pt idx="1">
                  <c:v>1975</c:v>
                </c:pt>
                <c:pt idx="2">
                  <c:v>1980</c:v>
                </c:pt>
                <c:pt idx="3">
                  <c:v>1985</c:v>
                </c:pt>
                <c:pt idx="4">
                  <c:v>1990</c:v>
                </c:pt>
                <c:pt idx="5">
                  <c:v>1995</c:v>
                </c:pt>
                <c:pt idx="6">
                  <c:v>2000</c:v>
                </c:pt>
                <c:pt idx="7">
                  <c:v>2005</c:v>
                </c:pt>
                <c:pt idx="8">
                  <c:v>2010</c:v>
                </c:pt>
                <c:pt idx="9">
                  <c:v>2015</c:v>
                </c:pt>
                <c:pt idx="10">
                  <c:v>2020</c:v>
                </c:pt>
              </c:strCache>
            </c:strRef>
          </c:cat>
          <c:val>
            <c:numRef>
              <c:f>그래프!$E$12:$O$12</c:f>
            </c:numRef>
          </c:val>
          <c:extLst>
            <c:ext xmlns:c16="http://schemas.microsoft.com/office/drawing/2014/chart" uri="{C3380CC4-5D6E-409C-BE32-E72D297353CC}">
              <c16:uniqueId val="{00000000-B0F4-48AC-8D98-1DCBF9747B79}"/>
            </c:ext>
          </c:extLst>
        </c:ser>
        <c:ser>
          <c:idx val="1"/>
          <c:order val="1"/>
          <c:spPr>
            <a:solidFill>
              <a:schemeClr val="accent1"/>
            </a:solidFill>
            <a:ln>
              <a:noFill/>
            </a:ln>
            <a:effectLst/>
          </c:spPr>
          <c:invertIfNegative val="0"/>
          <c:cat>
            <c:strRef>
              <c:f>그래프!$E$11:$O$11</c:f>
              <c:strCache>
                <c:ptCount val="11"/>
                <c:pt idx="0">
                  <c:v>1970</c:v>
                </c:pt>
                <c:pt idx="1">
                  <c:v>1975</c:v>
                </c:pt>
                <c:pt idx="2">
                  <c:v>1980</c:v>
                </c:pt>
                <c:pt idx="3">
                  <c:v>1985</c:v>
                </c:pt>
                <c:pt idx="4">
                  <c:v>1990</c:v>
                </c:pt>
                <c:pt idx="5">
                  <c:v>1995</c:v>
                </c:pt>
                <c:pt idx="6">
                  <c:v>2000</c:v>
                </c:pt>
                <c:pt idx="7">
                  <c:v>2005</c:v>
                </c:pt>
                <c:pt idx="8">
                  <c:v>2010</c:v>
                </c:pt>
                <c:pt idx="9">
                  <c:v>2015</c:v>
                </c:pt>
                <c:pt idx="10">
                  <c:v>2020</c:v>
                </c:pt>
              </c:strCache>
            </c:strRef>
          </c:cat>
          <c:val>
            <c:numRef>
              <c:f>그래프!$E$13:$O$13</c:f>
              <c:numCache>
                <c:formatCode>_(* #,##0_);_(* \(#,##0\);_(* "-"_);_(@_)</c:formatCode>
                <c:ptCount val="11"/>
                <c:pt idx="0">
                  <c:v>410</c:v>
                </c:pt>
                <c:pt idx="1">
                  <c:v>1317.5</c:v>
                </c:pt>
                <c:pt idx="2">
                  <c:v>5845.833333333333</c:v>
                </c:pt>
                <c:pt idx="3">
                  <c:v>11410</c:v>
                </c:pt>
                <c:pt idx="4">
                  <c:v>34462.5</c:v>
                </c:pt>
                <c:pt idx="5">
                  <c:v>74700</c:v>
                </c:pt>
                <c:pt idx="6">
                  <c:v>82119.166666666672</c:v>
                </c:pt>
                <c:pt idx="7">
                  <c:v>132908.33333333334</c:v>
                </c:pt>
                <c:pt idx="8">
                  <c:v>167851.66666666666</c:v>
                </c:pt>
                <c:pt idx="9">
                  <c:v>199834.16666666669</c:v>
                </c:pt>
                <c:pt idx="10">
                  <c:v>244229.16666666666</c:v>
                </c:pt>
              </c:numCache>
            </c:numRef>
          </c:val>
          <c:extLst>
            <c:ext xmlns:c16="http://schemas.microsoft.com/office/drawing/2014/chart" uri="{C3380CC4-5D6E-409C-BE32-E72D297353CC}">
              <c16:uniqueId val="{00000001-B0F4-48AC-8D98-1DCBF9747B79}"/>
            </c:ext>
          </c:extLst>
        </c:ser>
        <c:dLbls>
          <c:showLegendKey val="0"/>
          <c:showVal val="0"/>
          <c:showCatName val="0"/>
          <c:showSerName val="0"/>
          <c:showPercent val="0"/>
          <c:showBubbleSize val="0"/>
        </c:dLbls>
        <c:gapWidth val="219"/>
        <c:overlap val="-27"/>
        <c:axId val="336194304"/>
        <c:axId val="335146008"/>
      </c:barChart>
      <c:lineChart>
        <c:grouping val="standard"/>
        <c:varyColors val="0"/>
        <c:ser>
          <c:idx val="2"/>
          <c:order val="2"/>
          <c:spPr>
            <a:ln w="28575" cap="rnd">
              <a:solidFill>
                <a:schemeClr val="accent2"/>
              </a:solidFill>
              <a:round/>
            </a:ln>
            <a:effectLst/>
          </c:spPr>
          <c:marker>
            <c:symbol val="none"/>
          </c:marker>
          <c:cat>
            <c:strRef>
              <c:f>그래프!$E$11:$O$11</c:f>
              <c:strCache>
                <c:ptCount val="11"/>
                <c:pt idx="0">
                  <c:v>1970</c:v>
                </c:pt>
                <c:pt idx="1">
                  <c:v>1975</c:v>
                </c:pt>
                <c:pt idx="2">
                  <c:v>1980</c:v>
                </c:pt>
                <c:pt idx="3">
                  <c:v>1985</c:v>
                </c:pt>
                <c:pt idx="4">
                  <c:v>1990</c:v>
                </c:pt>
                <c:pt idx="5">
                  <c:v>1995</c:v>
                </c:pt>
                <c:pt idx="6">
                  <c:v>2000</c:v>
                </c:pt>
                <c:pt idx="7">
                  <c:v>2005</c:v>
                </c:pt>
                <c:pt idx="8">
                  <c:v>2010</c:v>
                </c:pt>
                <c:pt idx="9">
                  <c:v>2015</c:v>
                </c:pt>
                <c:pt idx="10">
                  <c:v>2020</c:v>
                </c:pt>
              </c:strCache>
            </c:strRef>
          </c:cat>
          <c:val>
            <c:numRef>
              <c:f>그래프!$E$14:$O$14</c:f>
              <c:numCache>
                <c:formatCode>0%</c:formatCode>
                <c:ptCount val="11"/>
                <c:pt idx="0">
                  <c:v>0.17590275294958885</c:v>
                </c:pt>
                <c:pt idx="1">
                  <c:v>0.14994309559939301</c:v>
                </c:pt>
                <c:pt idx="2">
                  <c:v>0.17658904971680303</c:v>
                </c:pt>
                <c:pt idx="3">
                  <c:v>0.15536139793486897</c:v>
                </c:pt>
                <c:pt idx="4">
                  <c:v>0.20620175910967511</c:v>
                </c:pt>
                <c:pt idx="5">
                  <c:v>0.20513102160466282</c:v>
                </c:pt>
                <c:pt idx="6">
                  <c:v>0.15122446035658058</c:v>
                </c:pt>
                <c:pt idx="7">
                  <c:v>0.16657823714708267</c:v>
                </c:pt>
                <c:pt idx="8">
                  <c:v>0.15229118765835156</c:v>
                </c:pt>
                <c:pt idx="9">
                  <c:v>0.14463094534444698</c:v>
                </c:pt>
                <c:pt idx="10">
                  <c:v>0.15160473672013375</c:v>
                </c:pt>
              </c:numCache>
            </c:numRef>
          </c:val>
          <c:smooth val="0"/>
          <c:extLst>
            <c:ext xmlns:c16="http://schemas.microsoft.com/office/drawing/2014/chart" uri="{C3380CC4-5D6E-409C-BE32-E72D297353CC}">
              <c16:uniqueId val="{00000002-B0F4-48AC-8D98-1DCBF9747B79}"/>
            </c:ext>
          </c:extLst>
        </c:ser>
        <c:dLbls>
          <c:showLegendKey val="0"/>
          <c:showVal val="0"/>
          <c:showCatName val="0"/>
          <c:showSerName val="0"/>
          <c:showPercent val="0"/>
          <c:showBubbleSize val="0"/>
        </c:dLbls>
        <c:marker val="1"/>
        <c:smooth val="0"/>
        <c:axId val="335146776"/>
        <c:axId val="335146392"/>
      </c:lineChart>
      <c:catAx>
        <c:axId val="336194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335146008"/>
        <c:crosses val="autoZero"/>
        <c:auto val="1"/>
        <c:lblAlgn val="ctr"/>
        <c:lblOffset val="100"/>
        <c:noMultiLvlLbl val="0"/>
      </c:catAx>
      <c:valAx>
        <c:axId val="335146008"/>
        <c:scaling>
          <c:orientation val="minMax"/>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336194304"/>
        <c:crosses val="autoZero"/>
        <c:crossBetween val="between"/>
      </c:valAx>
      <c:valAx>
        <c:axId val="335146392"/>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ko-KR"/>
          </a:p>
        </c:txPr>
        <c:crossAx val="335146776"/>
        <c:crosses val="max"/>
        <c:crossBetween val="between"/>
      </c:valAx>
      <c:catAx>
        <c:axId val="335146776"/>
        <c:scaling>
          <c:orientation val="minMax"/>
        </c:scaling>
        <c:delete val="1"/>
        <c:axPos val="b"/>
        <c:numFmt formatCode="General" sourceLinked="1"/>
        <c:majorTickMark val="none"/>
        <c:minorTickMark val="none"/>
        <c:tickLblPos val="nextTo"/>
        <c:crossAx val="33514639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ko-K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0T22:59:24.088"/>
    </inkml:context>
    <inkml:brush xml:id="br0">
      <inkml:brushProperty name="width" value="0.05" units="cm"/>
      <inkml:brushProperty name="height" value="0.05" units="cm"/>
    </inkml:brush>
  </inkml:definitions>
  <inkml:trace contextRef="#ctx0" brushRef="#br0">0 1 24575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0T23:20:08.709"/>
    </inkml:context>
    <inkml:brush xml:id="br0">
      <inkml:brushProperty name="width" value="0.05" units="cm"/>
      <inkml:brushProperty name="height" value="0.05" units="cm"/>
    </inkml:brush>
  </inkml:definitions>
  <inkml:trace contextRef="#ctx0" brushRef="#br0">0 1 24575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2"/>
            <a:ext cx="2945659" cy="496411"/>
          </a:xfrm>
          <a:prstGeom prst="rect">
            <a:avLst/>
          </a:prstGeom>
        </p:spPr>
        <p:txBody>
          <a:bodyPr vert="horz" lIns="95562" tIns="47781" rIns="95562" bIns="47781" rtlCol="0"/>
          <a:lstStyle>
            <a:lvl1pPr algn="l">
              <a:defRPr sz="1300">
                <a:latin typeface="굴림" pitchFamily="50" charset="-127"/>
                <a:ea typeface="굴림" pitchFamily="50" charset="-127"/>
              </a:defRPr>
            </a:lvl1pPr>
          </a:lstStyle>
          <a:p>
            <a:pPr>
              <a:defRPr/>
            </a:pPr>
            <a:endParaRPr lang="ko-KR" altLang="en-US"/>
          </a:p>
        </p:txBody>
      </p:sp>
      <p:sp>
        <p:nvSpPr>
          <p:cNvPr id="3" name="날짜 개체 틀 2"/>
          <p:cNvSpPr>
            <a:spLocks noGrp="1"/>
          </p:cNvSpPr>
          <p:nvPr>
            <p:ph type="dt" idx="1"/>
          </p:nvPr>
        </p:nvSpPr>
        <p:spPr>
          <a:xfrm>
            <a:off x="3850445" y="2"/>
            <a:ext cx="2945659" cy="496411"/>
          </a:xfrm>
          <a:prstGeom prst="rect">
            <a:avLst/>
          </a:prstGeom>
        </p:spPr>
        <p:txBody>
          <a:bodyPr vert="horz" lIns="95562" tIns="47781" rIns="95562" bIns="47781" rtlCol="0"/>
          <a:lstStyle>
            <a:lvl1pPr algn="r">
              <a:defRPr sz="1300">
                <a:latin typeface="굴림" pitchFamily="50" charset="-127"/>
                <a:ea typeface="굴림" pitchFamily="50" charset="-127"/>
              </a:defRPr>
            </a:lvl1pPr>
          </a:lstStyle>
          <a:p>
            <a:pPr>
              <a:defRPr/>
            </a:pPr>
            <a:fld id="{100AA2CC-D0CD-4F91-8E1C-DFECA14BA173}" type="datetimeFigureOut">
              <a:rPr lang="ko-KR" altLang="en-US"/>
              <a:pPr>
                <a:defRPr/>
              </a:pPr>
              <a:t>2022-02-04</a:t>
            </a:fld>
            <a:endParaRPr lang="ko-KR" altLang="en-US"/>
          </a:p>
        </p:txBody>
      </p:sp>
      <p:sp>
        <p:nvSpPr>
          <p:cNvPr id="4" name="슬라이드 이미지 개체 틀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5562" tIns="47781" rIns="95562" bIns="47781" rtlCol="0" anchor="ctr"/>
          <a:lstStyle/>
          <a:p>
            <a:pPr lvl="0"/>
            <a:endParaRPr lang="ko-KR" altLang="en-US" noProof="0"/>
          </a:p>
        </p:txBody>
      </p:sp>
      <p:sp>
        <p:nvSpPr>
          <p:cNvPr id="5" name="슬라이드 노트 개체 틀 4"/>
          <p:cNvSpPr>
            <a:spLocks noGrp="1"/>
          </p:cNvSpPr>
          <p:nvPr>
            <p:ph type="body" sz="quarter" idx="3"/>
          </p:nvPr>
        </p:nvSpPr>
        <p:spPr>
          <a:xfrm>
            <a:off x="679768" y="4715909"/>
            <a:ext cx="5438140" cy="4467700"/>
          </a:xfrm>
          <a:prstGeom prst="rect">
            <a:avLst/>
          </a:prstGeom>
        </p:spPr>
        <p:txBody>
          <a:bodyPr vert="horz" lIns="95562" tIns="47781" rIns="95562" bIns="47781"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2" y="9430091"/>
            <a:ext cx="2945659" cy="496411"/>
          </a:xfrm>
          <a:prstGeom prst="rect">
            <a:avLst/>
          </a:prstGeom>
        </p:spPr>
        <p:txBody>
          <a:bodyPr vert="horz" lIns="95562" tIns="47781" rIns="95562" bIns="47781" rtlCol="0" anchor="b"/>
          <a:lstStyle>
            <a:lvl1pPr algn="l">
              <a:defRPr sz="1300">
                <a:latin typeface="굴림" pitchFamily="50" charset="-127"/>
                <a:ea typeface="굴림" pitchFamily="50" charset="-127"/>
              </a:defRPr>
            </a:lvl1pPr>
          </a:lstStyle>
          <a:p>
            <a:pPr>
              <a:defRPr/>
            </a:pPr>
            <a:endParaRPr lang="ko-KR" altLang="en-US"/>
          </a:p>
        </p:txBody>
      </p:sp>
      <p:sp>
        <p:nvSpPr>
          <p:cNvPr id="7" name="슬라이드 번호 개체 틀 6"/>
          <p:cNvSpPr>
            <a:spLocks noGrp="1"/>
          </p:cNvSpPr>
          <p:nvPr>
            <p:ph type="sldNum" sz="quarter" idx="5"/>
          </p:nvPr>
        </p:nvSpPr>
        <p:spPr>
          <a:xfrm>
            <a:off x="3850445" y="9430091"/>
            <a:ext cx="2945659" cy="496411"/>
          </a:xfrm>
          <a:prstGeom prst="rect">
            <a:avLst/>
          </a:prstGeom>
        </p:spPr>
        <p:txBody>
          <a:bodyPr vert="horz" lIns="95562" tIns="47781" rIns="95562" bIns="47781" rtlCol="0" anchor="b"/>
          <a:lstStyle>
            <a:lvl1pPr algn="r">
              <a:defRPr sz="1300">
                <a:latin typeface="굴림" pitchFamily="50" charset="-127"/>
                <a:ea typeface="굴림" pitchFamily="50" charset="-127"/>
              </a:defRPr>
            </a:lvl1pPr>
          </a:lstStyle>
          <a:p>
            <a:pPr>
              <a:defRPr/>
            </a:pPr>
            <a:fld id="{AC648241-E5FA-49ED-B9B8-F1B58BFB950F}" type="slidenum">
              <a:rPr lang="ko-KR" altLang="en-US"/>
              <a:pPr>
                <a:defRPr/>
              </a:pPr>
              <a:t>‹#›</a:t>
            </a:fld>
            <a:endParaRPr lang="ko-KR" altLang="en-US"/>
          </a:p>
        </p:txBody>
      </p:sp>
    </p:spTree>
    <p:extLst>
      <p:ext uri="{BB962C8B-B14F-4D97-AF65-F5344CB8AC3E}">
        <p14:creationId xmlns:p14="http://schemas.microsoft.com/office/powerpoint/2010/main" val="272931664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900113"/>
            <a:ext cx="10082213" cy="6661150"/>
          </a:xfrm>
          <a:prstGeom prst="rect">
            <a:avLst/>
          </a:prstGeom>
          <a:solidFill>
            <a:srgbClr val="DEDED8"/>
          </a:solidFill>
          <a:ln w="9525">
            <a:noFill/>
            <a:miter lim="800000"/>
            <a:headEnd/>
            <a:tailEnd/>
          </a:ln>
        </p:spPr>
        <p:txBody>
          <a:bodyPr wrap="none" lIns="85974" tIns="42984" rIns="85974" bIns="42984" anchor="ctr"/>
          <a:lstStyle/>
          <a:p>
            <a:pPr defTabSz="860600" fontAlgn="auto" latinLnBrk="0">
              <a:lnSpc>
                <a:spcPct val="130000"/>
              </a:lnSpc>
              <a:spcBef>
                <a:spcPct val="50000"/>
              </a:spcBef>
              <a:spcAft>
                <a:spcPts val="0"/>
              </a:spcAft>
              <a:defRPr/>
            </a:pPr>
            <a:endParaRPr kumimoji="0" lang="ko-KR" altLang="en-US" sz="1603"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3" name="Rectangle 4"/>
          <p:cNvSpPr>
            <a:spLocks noChangeArrowheads="1"/>
          </p:cNvSpPr>
          <p:nvPr userDrawn="1"/>
        </p:nvSpPr>
        <p:spPr bwMode="auto">
          <a:xfrm>
            <a:off x="679532" y="0"/>
            <a:ext cx="2035601" cy="107950"/>
          </a:xfrm>
          <a:prstGeom prst="rect">
            <a:avLst/>
          </a:prstGeom>
          <a:solidFill>
            <a:srgbClr val="C00000"/>
          </a:solidFill>
          <a:ln w="9525">
            <a:noFill/>
            <a:miter lim="800000"/>
            <a:headEnd/>
            <a:tailEnd/>
          </a:ln>
        </p:spPr>
        <p:txBody>
          <a:bodyPr wrap="none" lIns="85974" tIns="42984" rIns="85974" bIns="42984" anchor="ctr"/>
          <a:lstStyle/>
          <a:p>
            <a:pPr defTabSz="860600" fontAlgn="auto" latinLnBrk="0">
              <a:lnSpc>
                <a:spcPct val="130000"/>
              </a:lnSpc>
              <a:spcBef>
                <a:spcPct val="50000"/>
              </a:spcBef>
              <a:spcAft>
                <a:spcPts val="0"/>
              </a:spcAft>
              <a:defRPr/>
            </a:pPr>
            <a:endParaRPr kumimoji="0" lang="ko-KR" altLang="en-US" sz="1603"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4" name="Text Box 6"/>
          <p:cNvSpPr txBox="1">
            <a:spLocks noChangeArrowheads="1"/>
          </p:cNvSpPr>
          <p:nvPr userDrawn="1"/>
        </p:nvSpPr>
        <p:spPr bwMode="auto">
          <a:xfrm>
            <a:off x="565716" y="128589"/>
            <a:ext cx="4034090" cy="246221"/>
          </a:xfrm>
          <a:prstGeom prst="rect">
            <a:avLst/>
          </a:prstGeom>
          <a:noFill/>
          <a:ln w="9525" algn="ctr">
            <a:noFill/>
            <a:miter lim="800000"/>
            <a:headEnd/>
            <a:tailEnd/>
          </a:ln>
          <a:effectLst/>
        </p:spPr>
        <p:txBody>
          <a:bodyPr wrap="square">
            <a:spAutoFit/>
          </a:bodyPr>
          <a:lstStyle/>
          <a:p>
            <a:pPr algn="l" defTabSz="938428" fontAlgn="auto" latinLnBrk="0">
              <a:spcBef>
                <a:spcPts val="0"/>
              </a:spcBef>
              <a:spcAft>
                <a:spcPts val="0"/>
              </a:spcAft>
              <a:defRPr/>
            </a:pPr>
            <a:r>
              <a:rPr kumimoji="0" lang="en-US" altLang="ko-KR" sz="943" kern="0" dirty="0">
                <a:solidFill>
                  <a:srgbClr val="FFFFFF">
                    <a:lumMod val="50000"/>
                  </a:srgbClr>
                </a:solidFill>
                <a:latin typeface="Arial" panose="020B0604020202020204" pitchFamily="34" charset="0"/>
                <a:ea typeface="휴먼엑스포" pitchFamily="18" charset="-127"/>
                <a:cs typeface="Arial" panose="020B0604020202020204" pitchFamily="34" charset="0"/>
              </a:rPr>
              <a:t>Modernization of Uzbekistan Building Code (UBC) System</a:t>
            </a:r>
            <a:endParaRPr kumimoji="0" lang="ko-KR" altLang="en-US" sz="943" kern="0" dirty="0">
              <a:solidFill>
                <a:srgbClr val="FFFFFF">
                  <a:lumMod val="50000"/>
                </a:srgbClr>
              </a:solidFill>
              <a:latin typeface="Arial" panose="020B0604020202020204" pitchFamily="34" charset="0"/>
              <a:ea typeface="휴먼엑스포" pitchFamily="18" charset="-127"/>
              <a:cs typeface="Arial" panose="020B0604020202020204" pitchFamily="34" charset="0"/>
            </a:endParaRPr>
          </a:p>
        </p:txBody>
      </p:sp>
      <p:sp>
        <p:nvSpPr>
          <p:cNvPr id="5" name="슬라이드 번호 개체 틀 5"/>
          <p:cNvSpPr txBox="1">
            <a:spLocks/>
          </p:cNvSpPr>
          <p:nvPr userDrawn="1"/>
        </p:nvSpPr>
        <p:spPr>
          <a:xfrm>
            <a:off x="9488056" y="493714"/>
            <a:ext cx="594158" cy="403225"/>
          </a:xfrm>
          <a:prstGeom prst="rect">
            <a:avLst/>
          </a:prstGeom>
        </p:spPr>
        <p:txBody>
          <a:bodyPr lIns="98344" tIns="49172" rIns="98344" bIns="49172" anchor="ctr"/>
          <a:lstStyle/>
          <a:p>
            <a:pPr defTabSz="983393" fontAlgn="auto">
              <a:spcBef>
                <a:spcPts val="0"/>
              </a:spcBef>
              <a:spcAft>
                <a:spcPts val="0"/>
              </a:spcAft>
              <a:defRPr/>
            </a:pPr>
            <a:r>
              <a:rPr kumimoji="0" lang="en-US" altLang="ko-KR" sz="943" kern="0" dirty="0">
                <a:solidFill>
                  <a:srgbClr val="808080"/>
                </a:solidFill>
                <a:latin typeface="Arial" panose="020B0604020202020204" pitchFamily="34" charset="0"/>
                <a:ea typeface="Arial Unicode MS" pitchFamily="50" charset="-127"/>
                <a:cs typeface="Arial" panose="020B0604020202020204" pitchFamily="34" charset="0"/>
              </a:rPr>
              <a:t>● </a:t>
            </a:r>
            <a:fld id="{F58F95F5-2853-49B8-A0DF-F5D643B5F0F1}" type="slidenum">
              <a:rPr kumimoji="0" lang="ko-KR" altLang="en-US" sz="1320">
                <a:solidFill>
                  <a:schemeClr val="tx1">
                    <a:tint val="75000"/>
                  </a:schemeClr>
                </a:solidFill>
                <a:latin typeface="Arial" panose="020B0604020202020204" pitchFamily="34" charset="0"/>
                <a:ea typeface="+mn-ea"/>
                <a:cs typeface="Arial" panose="020B0604020202020204" pitchFamily="34" charset="0"/>
              </a:rPr>
              <a:pPr defTabSz="983393" fontAlgn="auto">
                <a:spcBef>
                  <a:spcPts val="0"/>
                </a:spcBef>
                <a:spcAft>
                  <a:spcPts val="0"/>
                </a:spcAft>
                <a:defRPr/>
              </a:pPr>
              <a:t>‹#›</a:t>
            </a:fld>
            <a:endParaRPr kumimoji="0" lang="ko-KR" altLang="en-US" sz="1320" dirty="0">
              <a:solidFill>
                <a:schemeClr val="tx1">
                  <a:tint val="75000"/>
                </a:schemeClr>
              </a:solidFill>
              <a:latin typeface="Arial" panose="020B0604020202020204" pitchFamily="34" charset="0"/>
              <a:ea typeface="+mn-ea"/>
              <a:cs typeface="Arial" panose="020B0604020202020204" pitchFamily="34" charset="0"/>
            </a:endParaRPr>
          </a:p>
        </p:txBody>
      </p:sp>
      <p:sp>
        <p:nvSpPr>
          <p:cNvPr id="8" name="내용 개체 틀 2"/>
          <p:cNvSpPr>
            <a:spLocks noGrp="1"/>
          </p:cNvSpPr>
          <p:nvPr>
            <p:ph idx="1"/>
          </p:nvPr>
        </p:nvSpPr>
        <p:spPr>
          <a:xfrm>
            <a:off x="128318" y="1078670"/>
            <a:ext cx="9807244" cy="6277905"/>
          </a:xfrm>
        </p:spPr>
        <p:txBody>
          <a:bodyPr/>
          <a:lstStyle>
            <a:lvl1pPr marL="249949" indent="-249949">
              <a:buClrTx/>
              <a:buFont typeface="Wingdings" pitchFamily="2" charset="2"/>
              <a:buChar char="§"/>
              <a:defRPr sz="1697" b="1" baseline="0">
                <a:latin typeface="Arial" pitchFamily="34" charset="0"/>
                <a:ea typeface="맑은 고딕" pitchFamily="50" charset="-127"/>
                <a:cs typeface="Arial" pitchFamily="34" charset="0"/>
              </a:defRPr>
            </a:lvl1pPr>
            <a:lvl2pPr marL="589698" indent="-251445">
              <a:buFont typeface="Arial" pitchFamily="34" charset="0"/>
              <a:buChar char="•"/>
              <a:defRPr sz="1508" b="0">
                <a:latin typeface="Arial" pitchFamily="34" charset="0"/>
                <a:ea typeface="맑은 고딕" pitchFamily="50" charset="-127"/>
                <a:cs typeface="Arial" pitchFamily="34" charset="0"/>
              </a:defRPr>
            </a:lvl2pPr>
            <a:lvl3pPr marL="927951" indent="-249949">
              <a:buFont typeface="Arial" pitchFamily="34" charset="0"/>
              <a:buChar char="-"/>
              <a:defRPr sz="1320" b="0">
                <a:latin typeface="Arial" pitchFamily="34" charset="0"/>
                <a:ea typeface="맑은 고딕" pitchFamily="50" charset="-127"/>
                <a:cs typeface="Arial" pitchFamily="34" charset="0"/>
              </a:defRPr>
            </a:lvl3pPr>
            <a:lvl4pPr marL="1267701" indent="-251445">
              <a:buFont typeface="+mj-lt"/>
              <a:buAutoNum type="arabicParenR"/>
              <a:defRPr sz="1131" b="0">
                <a:latin typeface="Arial" pitchFamily="34" charset="0"/>
                <a:ea typeface="맑은 고딕" pitchFamily="50" charset="-127"/>
                <a:cs typeface="Arial" pitchFamily="34" charset="0"/>
              </a:defRPr>
            </a:lvl4pPr>
            <a:lvl5pPr marL="1605954" indent="-249949">
              <a:buFont typeface="+mj-lt"/>
              <a:buAutoNum type="alphaLcPeriod"/>
              <a:defRPr sz="1037" b="0">
                <a:latin typeface="Arial" pitchFamily="34" charset="0"/>
                <a:ea typeface="맑은 고딕" pitchFamily="50" charset="-127"/>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내용 개체 틀 2"/>
          <p:cNvSpPr>
            <a:spLocks noGrp="1"/>
          </p:cNvSpPr>
          <p:nvPr>
            <p:ph idx="10"/>
          </p:nvPr>
        </p:nvSpPr>
        <p:spPr>
          <a:xfrm>
            <a:off x="496864" y="421435"/>
            <a:ext cx="8985207" cy="365130"/>
          </a:xfrm>
          <a:ln w="50800">
            <a:noFill/>
            <a:prstDash val="sysDot"/>
          </a:ln>
        </p:spPr>
        <p:txBody>
          <a:bodyPr anchor="ctr"/>
          <a:lstStyle>
            <a:lvl1pPr marL="196338" indent="-196338">
              <a:buClrTx/>
              <a:buFontTx/>
              <a:buNone/>
              <a:defRPr sz="2263" b="1" baseline="0">
                <a:solidFill>
                  <a:srgbClr val="C00000"/>
                </a:solidFill>
                <a:latin typeface="Arial" panose="020B0604020202020204" pitchFamily="34" charset="0"/>
                <a:ea typeface="HY견고딕" pitchFamily="18" charset="-127"/>
                <a:cs typeface="Arial" pitchFamily="34" charset="0"/>
              </a:defRPr>
            </a:lvl1pPr>
            <a:lvl2pPr marL="580475" indent="-196338">
              <a:defRPr sz="1697" b="0">
                <a:latin typeface="맑은 고딕" pitchFamily="50" charset="-127"/>
                <a:ea typeface="맑은 고딕" pitchFamily="50" charset="-127"/>
              </a:defRPr>
            </a:lvl2pPr>
            <a:lvl3pPr marL="966320" indent="-198045">
              <a:defRPr sz="1508" b="0">
                <a:latin typeface="맑은 고딕" pitchFamily="50" charset="-127"/>
                <a:ea typeface="맑은 고딕" pitchFamily="50" charset="-127"/>
              </a:defRPr>
            </a:lvl3pPr>
            <a:lvl4pPr marL="1350459" indent="-198045">
              <a:buFont typeface="Wingdings" pitchFamily="2" charset="2"/>
              <a:buChar char="Ø"/>
              <a:defRPr sz="1320" b="0">
                <a:latin typeface="맑은 고딕" pitchFamily="50" charset="-127"/>
                <a:ea typeface="맑은 고딕" pitchFamily="50" charset="-127"/>
              </a:defRPr>
            </a:lvl4pPr>
            <a:lvl5pPr marL="1734596" indent="-187801">
              <a:defRPr sz="1320" b="0">
                <a:latin typeface="맑은 고딕" pitchFamily="50" charset="-127"/>
                <a:ea typeface="맑은 고딕" pitchFamily="50" charset="-127"/>
              </a:defRPr>
            </a:lvl5pPr>
          </a:lstStyle>
          <a:p>
            <a:pPr lvl="0"/>
            <a:r>
              <a:rPr lang="ko-KR" altLang="en-US" dirty="0"/>
              <a:t>마스터 텍스트 스타일을 편집합니다</a:t>
            </a:r>
          </a:p>
        </p:txBody>
      </p:sp>
      <p:grpSp>
        <p:nvGrpSpPr>
          <p:cNvPr id="10" name="그룹 9">
            <a:extLst>
              <a:ext uri="{FF2B5EF4-FFF2-40B4-BE49-F238E27FC236}">
                <a16:creationId xmlns:a16="http://schemas.microsoft.com/office/drawing/2014/main" id="{9750BC28-0D7B-4415-88F1-B58E27D6447C}"/>
              </a:ext>
            </a:extLst>
          </p:cNvPr>
          <p:cNvGrpSpPr/>
          <p:nvPr userDrawn="1"/>
        </p:nvGrpSpPr>
        <p:grpSpPr>
          <a:xfrm>
            <a:off x="7451285" y="36215"/>
            <a:ext cx="2243222" cy="418774"/>
            <a:chOff x="131757" y="57524"/>
            <a:chExt cx="2379207" cy="418774"/>
          </a:xfrm>
        </p:grpSpPr>
        <p:pic>
          <p:nvPicPr>
            <p:cNvPr id="11" name="그림 10">
              <a:extLst>
                <a:ext uri="{FF2B5EF4-FFF2-40B4-BE49-F238E27FC236}">
                  <a16:creationId xmlns:a16="http://schemas.microsoft.com/office/drawing/2014/main" id="{B77C7876-0B01-48AB-BF89-89DD03D78A9D}"/>
                </a:ext>
              </a:extLst>
            </p:cNvPr>
            <p:cNvPicPr>
              <a:picLocks noChangeAspect="1"/>
            </p:cNvPicPr>
            <p:nvPr/>
          </p:nvPicPr>
          <p:blipFill>
            <a:blip r:embed="rId2"/>
            <a:stretch>
              <a:fillRect/>
            </a:stretch>
          </p:blipFill>
          <p:spPr>
            <a:xfrm>
              <a:off x="131757" y="57524"/>
              <a:ext cx="418774" cy="418774"/>
            </a:xfrm>
            <a:prstGeom prst="rect">
              <a:avLst/>
            </a:prstGeom>
          </p:spPr>
        </p:pic>
        <p:pic>
          <p:nvPicPr>
            <p:cNvPr id="12" name="그림 11">
              <a:extLst>
                <a:ext uri="{FF2B5EF4-FFF2-40B4-BE49-F238E27FC236}">
                  <a16:creationId xmlns:a16="http://schemas.microsoft.com/office/drawing/2014/main" id="{323599A5-A4BF-45BE-AE74-3FC6D1EF7CB9}"/>
                </a:ext>
              </a:extLst>
            </p:cNvPr>
            <p:cNvPicPr>
              <a:picLocks noChangeAspect="1"/>
            </p:cNvPicPr>
            <p:nvPr/>
          </p:nvPicPr>
          <p:blipFill>
            <a:blip r:embed="rId3"/>
            <a:stretch>
              <a:fillRect/>
            </a:stretch>
          </p:blipFill>
          <p:spPr>
            <a:xfrm>
              <a:off x="596516" y="146177"/>
              <a:ext cx="358669" cy="241468"/>
            </a:xfrm>
            <a:prstGeom prst="rect">
              <a:avLst/>
            </a:prstGeom>
          </p:spPr>
        </p:pic>
        <p:pic>
          <p:nvPicPr>
            <p:cNvPr id="13" name="그림 12">
              <a:extLst>
                <a:ext uri="{FF2B5EF4-FFF2-40B4-BE49-F238E27FC236}">
                  <a16:creationId xmlns:a16="http://schemas.microsoft.com/office/drawing/2014/main" id="{C050777A-9BA0-457C-B73E-49052A5516CF}"/>
                </a:ext>
              </a:extLst>
            </p:cNvPr>
            <p:cNvPicPr>
              <a:picLocks noChangeAspect="1"/>
            </p:cNvPicPr>
            <p:nvPr/>
          </p:nvPicPr>
          <p:blipFill>
            <a:blip r:embed="rId4"/>
            <a:stretch>
              <a:fillRect/>
            </a:stretch>
          </p:blipFill>
          <p:spPr>
            <a:xfrm>
              <a:off x="1028564" y="115047"/>
              <a:ext cx="358669" cy="303728"/>
            </a:xfrm>
            <a:prstGeom prst="rect">
              <a:avLst/>
            </a:prstGeom>
          </p:spPr>
        </p:pic>
        <p:pic>
          <p:nvPicPr>
            <p:cNvPr id="14" name="그림 13">
              <a:extLst>
                <a:ext uri="{FF2B5EF4-FFF2-40B4-BE49-F238E27FC236}">
                  <a16:creationId xmlns:a16="http://schemas.microsoft.com/office/drawing/2014/main" id="{7CEFDEDD-7980-4E84-9DE4-093EC837B458}"/>
                </a:ext>
              </a:extLst>
            </p:cNvPr>
            <p:cNvPicPr>
              <a:picLocks noChangeAspect="1"/>
            </p:cNvPicPr>
            <p:nvPr/>
          </p:nvPicPr>
          <p:blipFill>
            <a:blip r:embed="rId5"/>
            <a:stretch>
              <a:fillRect/>
            </a:stretch>
          </p:blipFill>
          <p:spPr>
            <a:xfrm>
              <a:off x="1424608" y="87376"/>
              <a:ext cx="477661" cy="359069"/>
            </a:xfrm>
            <a:prstGeom prst="rect">
              <a:avLst/>
            </a:prstGeom>
          </p:spPr>
        </p:pic>
        <p:pic>
          <p:nvPicPr>
            <p:cNvPr id="15" name="그림 14">
              <a:extLst>
                <a:ext uri="{FF2B5EF4-FFF2-40B4-BE49-F238E27FC236}">
                  <a16:creationId xmlns:a16="http://schemas.microsoft.com/office/drawing/2014/main" id="{27307A9D-7F17-452B-8380-4EA420FDC90F}"/>
                </a:ext>
              </a:extLst>
            </p:cNvPr>
            <p:cNvPicPr>
              <a:picLocks noChangeAspect="1"/>
            </p:cNvPicPr>
            <p:nvPr/>
          </p:nvPicPr>
          <p:blipFill>
            <a:blip r:embed="rId6"/>
            <a:stretch>
              <a:fillRect/>
            </a:stretch>
          </p:blipFill>
          <p:spPr>
            <a:xfrm>
              <a:off x="1712640" y="85910"/>
              <a:ext cx="798324" cy="36200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1"/>
            <a:ext cx="10082213" cy="7561263"/>
          </a:xfrm>
          <a:prstGeom prst="rect">
            <a:avLst/>
          </a:prstGeom>
          <a:solidFill>
            <a:srgbClr val="DEDED8"/>
          </a:solidFill>
          <a:ln w="9525">
            <a:noFill/>
            <a:miter lim="800000"/>
            <a:headEnd/>
            <a:tailEnd/>
          </a:ln>
        </p:spPr>
        <p:txBody>
          <a:bodyPr wrap="none" lIns="85974" tIns="42984" rIns="85974" bIns="42984" anchor="ctr"/>
          <a:lstStyle/>
          <a:p>
            <a:pPr defTabSz="860600" fontAlgn="auto" latinLnBrk="0">
              <a:lnSpc>
                <a:spcPct val="130000"/>
              </a:lnSpc>
              <a:spcBef>
                <a:spcPct val="50000"/>
              </a:spcBef>
              <a:spcAft>
                <a:spcPts val="0"/>
              </a:spcAft>
              <a:defRPr/>
            </a:pPr>
            <a:endParaRPr kumimoji="0" lang="ko-KR" altLang="en-US" sz="1603"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461197" y="5846634"/>
            <a:ext cx="5578251"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967566" y="1296355"/>
            <a:ext cx="8147081" cy="440570"/>
          </a:xfrm>
          <a:prstGeom prst="rect">
            <a:avLst/>
          </a:prstGeom>
          <a:noFill/>
        </p:spPr>
        <p:txBody>
          <a:bodyPr wrap="square" rtlCol="0">
            <a:spAutoFit/>
          </a:bodyPr>
          <a:lstStyle/>
          <a:p>
            <a:pPr algn="ctr"/>
            <a:r>
              <a:rPr lang="en-US" altLang="ko-KR" sz="2263" b="1" spc="-141"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263" b="1" spc="-141"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16" name="제목 개체 틀 1">
            <a:extLst>
              <a:ext uri="{FF2B5EF4-FFF2-40B4-BE49-F238E27FC236}">
                <a16:creationId xmlns:a16="http://schemas.microsoft.com/office/drawing/2014/main" id="{0A3C19FD-C6AD-4A52-9E44-CF920FDB5351}"/>
              </a:ext>
            </a:extLst>
          </p:cNvPr>
          <p:cNvSpPr>
            <a:spLocks noGrp="1"/>
          </p:cNvSpPr>
          <p:nvPr>
            <p:ph type="title"/>
          </p:nvPr>
        </p:nvSpPr>
        <p:spPr bwMode="auto">
          <a:xfrm>
            <a:off x="967567" y="1908423"/>
            <a:ext cx="8147081" cy="1569661"/>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lvl1pPr>
              <a:defRPr kumimoji="1" lang="ko-KR" altLang="en-US" sz="3017" b="1" kern="1200" dirty="0" smtClean="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defRPr>
            </a:lvl1pPr>
          </a:lstStyle>
          <a:p>
            <a:pPr lvl="0"/>
            <a:r>
              <a:rPr lang="ko-KR" altLang="en-US" dirty="0"/>
              <a:t>마스터 제목 스타일 편집</a:t>
            </a:r>
          </a:p>
        </p:txBody>
      </p:sp>
      <p:sp>
        <p:nvSpPr>
          <p:cNvPr id="19" name="내용 개체 틀 2">
            <a:extLst>
              <a:ext uri="{FF2B5EF4-FFF2-40B4-BE49-F238E27FC236}">
                <a16:creationId xmlns:a16="http://schemas.microsoft.com/office/drawing/2014/main" id="{510A6C93-99CD-478F-AAB6-4EBA46D87762}"/>
              </a:ext>
            </a:extLst>
          </p:cNvPr>
          <p:cNvSpPr>
            <a:spLocks noGrp="1"/>
          </p:cNvSpPr>
          <p:nvPr>
            <p:ph idx="11" hasCustomPrompt="1"/>
          </p:nvPr>
        </p:nvSpPr>
        <p:spPr>
          <a:xfrm>
            <a:off x="285358" y="4716735"/>
            <a:ext cx="9503198" cy="461666"/>
          </a:xfrm>
        </p:spPr>
        <p:txBody>
          <a:bodyPr/>
          <a:lstStyle>
            <a:lvl1pPr marL="0" indent="0" algn="ctr">
              <a:buClrTx/>
              <a:buFont typeface="Wingdings" pitchFamily="2" charset="2"/>
              <a:buNone/>
              <a:defRPr kumimoji="1" lang="ko-KR" altLang="en-US" sz="2263" b="1" kern="1200" dirty="0" smtClean="0">
                <a:solidFill>
                  <a:schemeClr val="tx1">
                    <a:lumMod val="65000"/>
                    <a:lumOff val="35000"/>
                  </a:schemeClr>
                </a:solidFill>
                <a:latin typeface="Arial" panose="020B0604020202020204" pitchFamily="34" charset="0"/>
                <a:ea typeface="KoPubWorld돋움체 Medium" panose="00000600000000000000" pitchFamily="2" charset="-127"/>
                <a:cs typeface="Arial" panose="020B0604020202020204" pitchFamily="34" charset="0"/>
              </a:defRPr>
            </a:lvl1pPr>
            <a:lvl2pPr marL="589698" indent="-251445">
              <a:buFont typeface="Arial" pitchFamily="34" charset="0"/>
              <a:buChar char="•"/>
              <a:defRPr sz="1508" b="0">
                <a:latin typeface="Arial" pitchFamily="34" charset="0"/>
                <a:ea typeface="맑은 고딕" pitchFamily="50" charset="-127"/>
                <a:cs typeface="Arial" pitchFamily="34" charset="0"/>
              </a:defRPr>
            </a:lvl2pPr>
            <a:lvl3pPr marL="927951" indent="-249949">
              <a:buFont typeface="Arial" pitchFamily="34" charset="0"/>
              <a:buChar char="-"/>
              <a:defRPr sz="1320" b="0">
                <a:latin typeface="Arial" pitchFamily="34" charset="0"/>
                <a:ea typeface="맑은 고딕" pitchFamily="50" charset="-127"/>
                <a:cs typeface="Arial" pitchFamily="34" charset="0"/>
              </a:defRPr>
            </a:lvl3pPr>
            <a:lvl4pPr marL="1267701" indent="-251445">
              <a:buFont typeface="+mj-lt"/>
              <a:buAutoNum type="arabicParenR"/>
              <a:defRPr sz="1131" b="0">
                <a:latin typeface="Arial" pitchFamily="34" charset="0"/>
                <a:ea typeface="맑은 고딕" pitchFamily="50" charset="-127"/>
                <a:cs typeface="Arial" pitchFamily="34" charset="0"/>
              </a:defRPr>
            </a:lvl4pPr>
            <a:lvl5pPr marL="1605954" indent="-249949">
              <a:buFont typeface="+mj-lt"/>
              <a:buAutoNum type="alphaLcPeriod"/>
              <a:defRPr sz="1037"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
        <p:nvSpPr>
          <p:cNvPr id="20" name="내용 개체 틀 2">
            <a:extLst>
              <a:ext uri="{FF2B5EF4-FFF2-40B4-BE49-F238E27FC236}">
                <a16:creationId xmlns:a16="http://schemas.microsoft.com/office/drawing/2014/main" id="{4FBD87FE-8BA8-4A95-8F0D-3B2E78C691C8}"/>
              </a:ext>
            </a:extLst>
          </p:cNvPr>
          <p:cNvSpPr>
            <a:spLocks noGrp="1"/>
          </p:cNvSpPr>
          <p:nvPr>
            <p:ph idx="12" hasCustomPrompt="1"/>
          </p:nvPr>
        </p:nvSpPr>
        <p:spPr>
          <a:xfrm>
            <a:off x="285357" y="5220791"/>
            <a:ext cx="9503198" cy="360040"/>
          </a:xfrm>
        </p:spPr>
        <p:txBody>
          <a:bodyPr/>
          <a:lstStyle>
            <a:lvl1pPr marL="0" indent="0" algn="ctr">
              <a:buClrTx/>
              <a:buFont typeface="Wingdings" pitchFamily="2" charset="2"/>
              <a:buNone/>
              <a:defRPr kumimoji="1" lang="ko-KR" altLang="en-US" sz="1697" kern="1200" dirty="0" smtClean="0">
                <a:solidFill>
                  <a:schemeClr val="tx1">
                    <a:lumMod val="65000"/>
                    <a:lumOff val="35000"/>
                  </a:schemeClr>
                </a:solidFill>
                <a:latin typeface="Arial" panose="020B0604020202020204" pitchFamily="34" charset="0"/>
                <a:ea typeface="KoPubWorld돋움체 Light" panose="00000300000000000000" pitchFamily="2" charset="-127"/>
                <a:cs typeface="Arial" panose="020B0604020202020204" pitchFamily="34" charset="0"/>
              </a:defRPr>
            </a:lvl1pPr>
            <a:lvl2pPr marL="589698" indent="-251445">
              <a:buFont typeface="Arial" pitchFamily="34" charset="0"/>
              <a:buChar char="•"/>
              <a:defRPr sz="1508" b="0">
                <a:latin typeface="Arial" pitchFamily="34" charset="0"/>
                <a:ea typeface="맑은 고딕" pitchFamily="50" charset="-127"/>
                <a:cs typeface="Arial" pitchFamily="34" charset="0"/>
              </a:defRPr>
            </a:lvl2pPr>
            <a:lvl3pPr marL="927951" indent="-249949">
              <a:buFont typeface="Arial" pitchFamily="34" charset="0"/>
              <a:buChar char="-"/>
              <a:defRPr sz="1320" b="0">
                <a:latin typeface="Arial" pitchFamily="34" charset="0"/>
                <a:ea typeface="맑은 고딕" pitchFamily="50" charset="-127"/>
                <a:cs typeface="Arial" pitchFamily="34" charset="0"/>
              </a:defRPr>
            </a:lvl3pPr>
            <a:lvl4pPr marL="1267701" indent="-251445">
              <a:buFont typeface="+mj-lt"/>
              <a:buAutoNum type="arabicParenR"/>
              <a:defRPr sz="1131" b="0">
                <a:latin typeface="Arial" pitchFamily="34" charset="0"/>
                <a:ea typeface="맑은 고딕" pitchFamily="50" charset="-127"/>
                <a:cs typeface="Arial" pitchFamily="34" charset="0"/>
              </a:defRPr>
            </a:lvl4pPr>
            <a:lvl5pPr marL="1605954" indent="-249949">
              <a:buFont typeface="+mj-lt"/>
              <a:buAutoNum type="alphaLcPeriod"/>
              <a:defRPr sz="1037"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Tree>
    <p:extLst>
      <p:ext uri="{BB962C8B-B14F-4D97-AF65-F5344CB8AC3E}">
        <p14:creationId xmlns:p14="http://schemas.microsoft.com/office/powerpoint/2010/main" val="17296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1"/>
            <a:ext cx="10082213" cy="7561263"/>
          </a:xfrm>
          <a:prstGeom prst="rect">
            <a:avLst/>
          </a:prstGeom>
          <a:solidFill>
            <a:srgbClr val="DEDED8"/>
          </a:solidFill>
          <a:ln w="9525">
            <a:noFill/>
            <a:miter lim="800000"/>
            <a:headEnd/>
            <a:tailEnd/>
          </a:ln>
        </p:spPr>
        <p:txBody>
          <a:bodyPr wrap="none" lIns="85974" tIns="42984" rIns="85974" bIns="42984" anchor="ctr"/>
          <a:lstStyle/>
          <a:p>
            <a:pPr defTabSz="860600" fontAlgn="auto" latinLnBrk="0">
              <a:lnSpc>
                <a:spcPct val="130000"/>
              </a:lnSpc>
              <a:spcBef>
                <a:spcPct val="50000"/>
              </a:spcBef>
              <a:spcAft>
                <a:spcPts val="0"/>
              </a:spcAft>
              <a:defRPr/>
            </a:pPr>
            <a:endParaRPr kumimoji="0" lang="ko-KR" altLang="en-US" sz="1603"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461197" y="5846634"/>
            <a:ext cx="5578251"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967566" y="1296355"/>
            <a:ext cx="8147081" cy="440570"/>
          </a:xfrm>
          <a:prstGeom prst="rect">
            <a:avLst/>
          </a:prstGeom>
          <a:noFill/>
        </p:spPr>
        <p:txBody>
          <a:bodyPr wrap="square" rtlCol="0">
            <a:spAutoFit/>
          </a:bodyPr>
          <a:lstStyle/>
          <a:p>
            <a:pPr algn="ctr"/>
            <a:r>
              <a:rPr lang="en-US" altLang="ko-KR" sz="2263" b="1" spc="-141"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263" b="1" spc="-141"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3" name="TextBox 2">
            <a:extLst>
              <a:ext uri="{FF2B5EF4-FFF2-40B4-BE49-F238E27FC236}">
                <a16:creationId xmlns:a16="http://schemas.microsoft.com/office/drawing/2014/main" id="{47EAB9C4-A266-43FB-AACD-DA4BC2D0C967}"/>
              </a:ext>
            </a:extLst>
          </p:cNvPr>
          <p:cNvSpPr txBox="1"/>
          <p:nvPr userDrawn="1"/>
        </p:nvSpPr>
        <p:spPr>
          <a:xfrm>
            <a:off x="967566" y="2772519"/>
            <a:ext cx="8147081" cy="962892"/>
          </a:xfrm>
          <a:prstGeom prst="rect">
            <a:avLst/>
          </a:prstGeom>
          <a:noFill/>
        </p:spPr>
        <p:txBody>
          <a:bodyPr wrap="square" rtlCol="0">
            <a:spAutoFit/>
          </a:bodyPr>
          <a:lstStyle/>
          <a:p>
            <a:pPr algn="ctr"/>
            <a:r>
              <a:rPr kumimoji="1" lang="en-US" altLang="ko-KR" sz="5657"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rPr>
              <a:t>Thank you</a:t>
            </a:r>
            <a:endParaRPr kumimoji="1" lang="ko-KR" altLang="en-US" sz="5657"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endParaRPr>
          </a:p>
        </p:txBody>
      </p:sp>
    </p:spTree>
    <p:extLst>
      <p:ext uri="{BB962C8B-B14F-4D97-AF65-F5344CB8AC3E}">
        <p14:creationId xmlns:p14="http://schemas.microsoft.com/office/powerpoint/2010/main" val="3334437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504411" y="303214"/>
            <a:ext cx="9073393" cy="1260475"/>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504411" y="1763713"/>
            <a:ext cx="9073393" cy="4991100"/>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504410" y="7008814"/>
            <a:ext cx="2352916" cy="401637"/>
          </a:xfrm>
          <a:prstGeom prst="rect">
            <a:avLst/>
          </a:prstGeom>
        </p:spPr>
        <p:txBody>
          <a:bodyPr vert="horz" lIns="104306" tIns="52153" rIns="104306" bIns="52153" rtlCol="0" anchor="ctr"/>
          <a:lstStyle>
            <a:lvl1pPr algn="l" defTabSz="983393" fontAlgn="auto">
              <a:spcBef>
                <a:spcPts val="0"/>
              </a:spcBef>
              <a:spcAft>
                <a:spcPts val="0"/>
              </a:spcAft>
              <a:defRPr kumimoji="0" sz="1320">
                <a:solidFill>
                  <a:schemeClr val="tx1">
                    <a:tint val="75000"/>
                  </a:schemeClr>
                </a:solidFill>
                <a:latin typeface="+mn-lt"/>
                <a:ea typeface="+mn-ea"/>
              </a:defRPr>
            </a:lvl1pPr>
          </a:lstStyle>
          <a:p>
            <a:pPr>
              <a:defRPr/>
            </a:pPr>
            <a:fld id="{7872B9CA-AB7C-47D1-8D03-AAD05741BA44}" type="datetimeFigureOut">
              <a:rPr lang="ko-KR" altLang="en-US"/>
              <a:pPr>
                <a:defRPr/>
              </a:pPr>
              <a:t>2022-02-04</a:t>
            </a:fld>
            <a:endParaRPr lang="ko-KR" altLang="en-US"/>
          </a:p>
        </p:txBody>
      </p:sp>
      <p:sp>
        <p:nvSpPr>
          <p:cNvPr id="5" name="바닥글 개체 틀 4"/>
          <p:cNvSpPr>
            <a:spLocks noGrp="1"/>
          </p:cNvSpPr>
          <p:nvPr>
            <p:ph type="ftr" sz="quarter" idx="3"/>
          </p:nvPr>
        </p:nvSpPr>
        <p:spPr>
          <a:xfrm>
            <a:off x="3444058" y="7008814"/>
            <a:ext cx="3194098" cy="401637"/>
          </a:xfrm>
          <a:prstGeom prst="rect">
            <a:avLst/>
          </a:prstGeom>
        </p:spPr>
        <p:txBody>
          <a:bodyPr vert="horz" lIns="104306" tIns="52153" rIns="104306" bIns="52153" rtlCol="0" anchor="ctr"/>
          <a:lstStyle>
            <a:lvl1pPr algn="ctr" defTabSz="983393" fontAlgn="auto">
              <a:spcBef>
                <a:spcPts val="0"/>
              </a:spcBef>
              <a:spcAft>
                <a:spcPts val="0"/>
              </a:spcAft>
              <a:defRPr kumimoji="0" sz="1320">
                <a:solidFill>
                  <a:schemeClr val="tx1">
                    <a:tint val="75000"/>
                  </a:schemeClr>
                </a:solidFill>
                <a:latin typeface="+mn-lt"/>
                <a:ea typeface="+mn-ea"/>
              </a:defRPr>
            </a:lvl1pPr>
          </a:lstStyle>
          <a:p>
            <a:pPr>
              <a:defRPr/>
            </a:pPr>
            <a:endParaRPr lang="ko-KR" altLang="en-US"/>
          </a:p>
        </p:txBody>
      </p:sp>
      <p:sp>
        <p:nvSpPr>
          <p:cNvPr id="6" name="슬라이드 번호 개체 틀 5"/>
          <p:cNvSpPr>
            <a:spLocks noGrp="1"/>
          </p:cNvSpPr>
          <p:nvPr>
            <p:ph type="sldNum" sz="quarter" idx="4"/>
          </p:nvPr>
        </p:nvSpPr>
        <p:spPr>
          <a:xfrm>
            <a:off x="7224888" y="7008814"/>
            <a:ext cx="2352916" cy="401637"/>
          </a:xfrm>
          <a:prstGeom prst="rect">
            <a:avLst/>
          </a:prstGeom>
        </p:spPr>
        <p:txBody>
          <a:bodyPr vert="horz" lIns="104306" tIns="52153" rIns="104306" bIns="52153" rtlCol="0" anchor="ctr"/>
          <a:lstStyle>
            <a:lvl1pPr algn="r" defTabSz="983393" fontAlgn="auto">
              <a:spcBef>
                <a:spcPts val="0"/>
              </a:spcBef>
              <a:spcAft>
                <a:spcPts val="0"/>
              </a:spcAft>
              <a:defRPr kumimoji="0" sz="1320">
                <a:solidFill>
                  <a:schemeClr val="tx1">
                    <a:tint val="75000"/>
                  </a:schemeClr>
                </a:solidFill>
                <a:latin typeface="+mn-lt"/>
                <a:ea typeface="+mn-ea"/>
              </a:defRPr>
            </a:lvl1pPr>
          </a:lstStyle>
          <a:p>
            <a:pPr>
              <a:defRPr/>
            </a:pPr>
            <a:fld id="{6F6B85A7-04CA-4851-A782-98DA6DDA6A7C}"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4119" r:id="rId1"/>
    <p:sldLayoutId id="2147484122" r:id="rId2"/>
    <p:sldLayoutId id="2147484123" r:id="rId3"/>
  </p:sldLayoutIdLst>
  <p:txStyles>
    <p:titleStyle>
      <a:lvl1pPr algn="ctr" defTabSz="983329" rtl="0" eaLnBrk="0" fontAlgn="base" latinLnBrk="1" hangingPunct="0">
        <a:spcBef>
          <a:spcPct val="0"/>
        </a:spcBef>
        <a:spcAft>
          <a:spcPct val="0"/>
        </a:spcAft>
        <a:defRPr sz="4714" kern="1200">
          <a:solidFill>
            <a:schemeClr val="tx1"/>
          </a:solidFill>
          <a:latin typeface="+mj-lt"/>
          <a:ea typeface="+mj-ea"/>
          <a:cs typeface="+mj-cs"/>
        </a:defRPr>
      </a:lvl1pPr>
      <a:lvl2pPr algn="ctr" defTabSz="983329" rtl="0" eaLnBrk="0" fontAlgn="base" latinLnBrk="1" hangingPunct="0">
        <a:spcBef>
          <a:spcPct val="0"/>
        </a:spcBef>
        <a:spcAft>
          <a:spcPct val="0"/>
        </a:spcAft>
        <a:defRPr sz="4714">
          <a:solidFill>
            <a:schemeClr val="tx1"/>
          </a:solidFill>
          <a:latin typeface="맑은 고딕" pitchFamily="50" charset="-127"/>
          <a:ea typeface="맑은 고딕" pitchFamily="50" charset="-127"/>
        </a:defRPr>
      </a:lvl2pPr>
      <a:lvl3pPr algn="ctr" defTabSz="983329" rtl="0" eaLnBrk="0" fontAlgn="base" latinLnBrk="1" hangingPunct="0">
        <a:spcBef>
          <a:spcPct val="0"/>
        </a:spcBef>
        <a:spcAft>
          <a:spcPct val="0"/>
        </a:spcAft>
        <a:defRPr sz="4714">
          <a:solidFill>
            <a:schemeClr val="tx1"/>
          </a:solidFill>
          <a:latin typeface="맑은 고딕" pitchFamily="50" charset="-127"/>
          <a:ea typeface="맑은 고딕" pitchFamily="50" charset="-127"/>
        </a:defRPr>
      </a:lvl3pPr>
      <a:lvl4pPr algn="ctr" defTabSz="983329" rtl="0" eaLnBrk="0" fontAlgn="base" latinLnBrk="1" hangingPunct="0">
        <a:spcBef>
          <a:spcPct val="0"/>
        </a:spcBef>
        <a:spcAft>
          <a:spcPct val="0"/>
        </a:spcAft>
        <a:defRPr sz="4714">
          <a:solidFill>
            <a:schemeClr val="tx1"/>
          </a:solidFill>
          <a:latin typeface="맑은 고딕" pitchFamily="50" charset="-127"/>
          <a:ea typeface="맑은 고딕" pitchFamily="50" charset="-127"/>
        </a:defRPr>
      </a:lvl4pPr>
      <a:lvl5pPr algn="ctr" defTabSz="983329" rtl="0" eaLnBrk="0" fontAlgn="base" latinLnBrk="1" hangingPunct="0">
        <a:spcBef>
          <a:spcPct val="0"/>
        </a:spcBef>
        <a:spcAft>
          <a:spcPct val="0"/>
        </a:spcAft>
        <a:defRPr sz="4714">
          <a:solidFill>
            <a:schemeClr val="tx1"/>
          </a:solidFill>
          <a:latin typeface="맑은 고딕" pitchFamily="50" charset="-127"/>
          <a:ea typeface="맑은 고딕" pitchFamily="50" charset="-127"/>
        </a:defRPr>
      </a:lvl5pPr>
      <a:lvl6pPr marL="431048" algn="ctr" defTabSz="983329" rtl="0" fontAlgn="base" latinLnBrk="1">
        <a:spcBef>
          <a:spcPct val="0"/>
        </a:spcBef>
        <a:spcAft>
          <a:spcPct val="0"/>
        </a:spcAft>
        <a:defRPr sz="4714">
          <a:solidFill>
            <a:schemeClr val="tx1"/>
          </a:solidFill>
          <a:latin typeface="맑은 고딕" pitchFamily="50" charset="-127"/>
          <a:ea typeface="맑은 고딕" pitchFamily="50" charset="-127"/>
        </a:defRPr>
      </a:lvl6pPr>
      <a:lvl7pPr marL="862096" algn="ctr" defTabSz="983329" rtl="0" fontAlgn="base" latinLnBrk="1">
        <a:spcBef>
          <a:spcPct val="0"/>
        </a:spcBef>
        <a:spcAft>
          <a:spcPct val="0"/>
        </a:spcAft>
        <a:defRPr sz="4714">
          <a:solidFill>
            <a:schemeClr val="tx1"/>
          </a:solidFill>
          <a:latin typeface="맑은 고딕" pitchFamily="50" charset="-127"/>
          <a:ea typeface="맑은 고딕" pitchFamily="50" charset="-127"/>
        </a:defRPr>
      </a:lvl7pPr>
      <a:lvl8pPr marL="1293144" algn="ctr" defTabSz="983329" rtl="0" fontAlgn="base" latinLnBrk="1">
        <a:spcBef>
          <a:spcPct val="0"/>
        </a:spcBef>
        <a:spcAft>
          <a:spcPct val="0"/>
        </a:spcAft>
        <a:defRPr sz="4714">
          <a:solidFill>
            <a:schemeClr val="tx1"/>
          </a:solidFill>
          <a:latin typeface="맑은 고딕" pitchFamily="50" charset="-127"/>
          <a:ea typeface="맑은 고딕" pitchFamily="50" charset="-127"/>
        </a:defRPr>
      </a:lvl8pPr>
      <a:lvl9pPr marL="1724193" algn="ctr" defTabSz="983329" rtl="0" fontAlgn="base" latinLnBrk="1">
        <a:spcBef>
          <a:spcPct val="0"/>
        </a:spcBef>
        <a:spcAft>
          <a:spcPct val="0"/>
        </a:spcAft>
        <a:defRPr sz="4714">
          <a:solidFill>
            <a:schemeClr val="tx1"/>
          </a:solidFill>
          <a:latin typeface="맑은 고딕" pitchFamily="50" charset="-127"/>
          <a:ea typeface="맑은 고딕" pitchFamily="50" charset="-127"/>
        </a:defRPr>
      </a:lvl9pPr>
    </p:titleStyle>
    <p:bodyStyle>
      <a:lvl1pPr marL="368187" indent="-368187" algn="l" defTabSz="983329" rtl="0" eaLnBrk="0" fontAlgn="base" latinLnBrk="1" hangingPunct="0">
        <a:spcBef>
          <a:spcPct val="20000"/>
        </a:spcBef>
        <a:spcAft>
          <a:spcPct val="0"/>
        </a:spcAft>
        <a:buFont typeface="Arial" charset="0"/>
        <a:buChar char="•"/>
        <a:defRPr sz="3488" kern="1200">
          <a:solidFill>
            <a:schemeClr val="tx1"/>
          </a:solidFill>
          <a:latin typeface="+mn-lt"/>
          <a:ea typeface="+mn-ea"/>
          <a:cs typeface="+mn-cs"/>
        </a:defRPr>
      </a:lvl1pPr>
      <a:lvl2pPr marL="797739" indent="-306823" algn="l" defTabSz="983329" rtl="0" eaLnBrk="0" fontAlgn="base" latinLnBrk="1" hangingPunct="0">
        <a:spcBef>
          <a:spcPct val="20000"/>
        </a:spcBef>
        <a:spcAft>
          <a:spcPct val="0"/>
        </a:spcAft>
        <a:buFont typeface="Arial" charset="0"/>
        <a:buChar char="–"/>
        <a:defRPr sz="3017" kern="1200">
          <a:solidFill>
            <a:schemeClr val="tx1"/>
          </a:solidFill>
          <a:latin typeface="+mn-lt"/>
          <a:ea typeface="+mn-ea"/>
          <a:cs typeface="+mn-cs"/>
        </a:defRPr>
      </a:lvl2pPr>
      <a:lvl3pPr marL="1228787" indent="-245458" algn="l" defTabSz="983329" rtl="0" eaLnBrk="0" fontAlgn="base" latinLnBrk="1" hangingPunct="0">
        <a:spcBef>
          <a:spcPct val="20000"/>
        </a:spcBef>
        <a:spcAft>
          <a:spcPct val="0"/>
        </a:spcAft>
        <a:buFont typeface="Arial" charset="0"/>
        <a:buChar char="•"/>
        <a:defRPr sz="2546" kern="1200">
          <a:solidFill>
            <a:schemeClr val="tx1"/>
          </a:solidFill>
          <a:latin typeface="+mn-lt"/>
          <a:ea typeface="+mn-ea"/>
          <a:cs typeface="+mn-cs"/>
        </a:defRPr>
      </a:lvl3pPr>
      <a:lvl4pPr marL="1719703" indent="-245458" algn="l" defTabSz="983329" rtl="0" eaLnBrk="0" fontAlgn="base" latinLnBrk="1" hangingPunct="0">
        <a:spcBef>
          <a:spcPct val="20000"/>
        </a:spcBef>
        <a:spcAft>
          <a:spcPct val="0"/>
        </a:spcAft>
        <a:buFont typeface="Arial" charset="0"/>
        <a:buChar char="–"/>
        <a:defRPr sz="2168" kern="1200">
          <a:solidFill>
            <a:schemeClr val="tx1"/>
          </a:solidFill>
          <a:latin typeface="+mn-lt"/>
          <a:ea typeface="+mn-ea"/>
          <a:cs typeface="+mn-cs"/>
        </a:defRPr>
      </a:lvl4pPr>
      <a:lvl5pPr marL="2212115" indent="-245458" algn="l" defTabSz="983329" rtl="0" eaLnBrk="0" fontAlgn="base" latinLnBrk="1" hangingPunct="0">
        <a:spcBef>
          <a:spcPct val="20000"/>
        </a:spcBef>
        <a:spcAft>
          <a:spcPct val="0"/>
        </a:spcAft>
        <a:buFont typeface="Arial" charset="0"/>
        <a:buChar char="»"/>
        <a:defRPr sz="2168" kern="1200">
          <a:solidFill>
            <a:schemeClr val="tx1"/>
          </a:solidFill>
          <a:latin typeface="+mn-lt"/>
          <a:ea typeface="+mn-ea"/>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p:bodyStyle>
    <p:otherStyle>
      <a:defPPr>
        <a:defRPr lang="ko-KR"/>
      </a:defPPr>
      <a:lvl1pPr marL="0" algn="l" defTabSz="983393" rtl="0" eaLnBrk="1" latinLnBrk="1" hangingPunct="1">
        <a:defRPr sz="1980" kern="1200">
          <a:solidFill>
            <a:schemeClr val="tx1"/>
          </a:solidFill>
          <a:latin typeface="+mn-lt"/>
          <a:ea typeface="+mn-ea"/>
          <a:cs typeface="+mn-cs"/>
        </a:defRPr>
      </a:lvl1pPr>
      <a:lvl2pPr marL="491697" algn="l" defTabSz="983393" rtl="0" eaLnBrk="1" latinLnBrk="1" hangingPunct="1">
        <a:defRPr sz="1980" kern="1200">
          <a:solidFill>
            <a:schemeClr val="tx1"/>
          </a:solidFill>
          <a:latin typeface="+mn-lt"/>
          <a:ea typeface="+mn-ea"/>
          <a:cs typeface="+mn-cs"/>
        </a:defRPr>
      </a:lvl2pPr>
      <a:lvl3pPr marL="983393" algn="l" defTabSz="983393" rtl="0" eaLnBrk="1" latinLnBrk="1" hangingPunct="1">
        <a:defRPr sz="1980" kern="1200">
          <a:solidFill>
            <a:schemeClr val="tx1"/>
          </a:solidFill>
          <a:latin typeface="+mn-lt"/>
          <a:ea typeface="+mn-ea"/>
          <a:cs typeface="+mn-cs"/>
        </a:defRPr>
      </a:lvl3pPr>
      <a:lvl4pPr marL="1475090" algn="l" defTabSz="983393" rtl="0" eaLnBrk="1" latinLnBrk="1" hangingPunct="1">
        <a:defRPr sz="1980" kern="1200">
          <a:solidFill>
            <a:schemeClr val="tx1"/>
          </a:solidFill>
          <a:latin typeface="+mn-lt"/>
          <a:ea typeface="+mn-ea"/>
          <a:cs typeface="+mn-cs"/>
        </a:defRPr>
      </a:lvl4pPr>
      <a:lvl5pPr marL="1966786" algn="l" defTabSz="983393" rtl="0" eaLnBrk="1" latinLnBrk="1" hangingPunct="1">
        <a:defRPr sz="1980" kern="1200">
          <a:solidFill>
            <a:schemeClr val="tx1"/>
          </a:solidFill>
          <a:latin typeface="+mn-lt"/>
          <a:ea typeface="+mn-ea"/>
          <a:cs typeface="+mn-cs"/>
        </a:defRPr>
      </a:lvl5pPr>
      <a:lvl6pPr marL="2458483" algn="l" defTabSz="983393" rtl="0" eaLnBrk="1" latinLnBrk="1" hangingPunct="1">
        <a:defRPr sz="1980" kern="1200">
          <a:solidFill>
            <a:schemeClr val="tx1"/>
          </a:solidFill>
          <a:latin typeface="+mn-lt"/>
          <a:ea typeface="+mn-ea"/>
          <a:cs typeface="+mn-cs"/>
        </a:defRPr>
      </a:lvl6pPr>
      <a:lvl7pPr marL="2950180" algn="l" defTabSz="983393" rtl="0" eaLnBrk="1" latinLnBrk="1" hangingPunct="1">
        <a:defRPr sz="1980" kern="1200">
          <a:solidFill>
            <a:schemeClr val="tx1"/>
          </a:solidFill>
          <a:latin typeface="+mn-lt"/>
          <a:ea typeface="+mn-ea"/>
          <a:cs typeface="+mn-cs"/>
        </a:defRPr>
      </a:lvl7pPr>
      <a:lvl8pPr marL="3441876" algn="l" defTabSz="983393" rtl="0" eaLnBrk="1" latinLnBrk="1" hangingPunct="1">
        <a:defRPr sz="1980" kern="1200">
          <a:solidFill>
            <a:schemeClr val="tx1"/>
          </a:solidFill>
          <a:latin typeface="+mn-lt"/>
          <a:ea typeface="+mn-ea"/>
          <a:cs typeface="+mn-cs"/>
        </a:defRPr>
      </a:lvl8pPr>
      <a:lvl9pPr marL="3933573" algn="l" defTabSz="983393" rtl="0" eaLnBrk="1" latinLnBrk="1"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customXml" Target="../ink/ink2.xml"/><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hyperlink" Target="01.%20Brumadinho%20dam%20disaster.mp4" TargetMode="Externa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file:///C:\Users\Wonyoung\Desktop\02.%20taiwan%20bridge%20collaspe.mp4" TargetMode="Externa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635479-C163-468C-9B0E-7FABBC01740B}"/>
              </a:ext>
            </a:extLst>
          </p:cNvPr>
          <p:cNvSpPr>
            <a:spLocks noGrp="1"/>
          </p:cNvSpPr>
          <p:nvPr>
            <p:ph type="title"/>
          </p:nvPr>
        </p:nvSpPr>
        <p:spPr>
          <a:xfrm>
            <a:off x="0" y="2015429"/>
            <a:ext cx="10082213" cy="2305261"/>
          </a:xfrm>
        </p:spPr>
        <p:txBody>
          <a:bodyPr/>
          <a:lstStyle/>
          <a:p>
            <a:pPr>
              <a:lnSpc>
                <a:spcPct val="150000"/>
              </a:lnSpc>
            </a:pPr>
            <a:r>
              <a:rPr lang="en-US" altLang="ko-KR" sz="2800" kern="0" spc="-94" dirty="0">
                <a:solidFill>
                  <a:srgbClr val="1D1E42"/>
                </a:solidFill>
                <a:ea typeface="+mj-ea"/>
              </a:rPr>
              <a:t>Construction Technology </a:t>
            </a:r>
            <a:r>
              <a:rPr lang="en-US" altLang="ko-KR" sz="2800" kern="0" spc="-94" dirty="0">
                <a:solidFill>
                  <a:srgbClr val="1D1E42"/>
                </a:solidFill>
                <a:ea typeface="맑은 고딕" panose="020B0503020000020004" pitchFamily="50" charset="-127"/>
              </a:rPr>
              <a:t>Development </a:t>
            </a:r>
            <a:r>
              <a:rPr lang="en-US" altLang="ko-KR" sz="2800" kern="0" spc="-94" dirty="0">
                <a:solidFill>
                  <a:srgbClr val="1D1E42"/>
                </a:solidFill>
                <a:ea typeface="+mj-ea"/>
              </a:rPr>
              <a:t>in Korea</a:t>
            </a:r>
            <a:br>
              <a:rPr lang="en-US" altLang="ko-KR" sz="2800" kern="0" spc="-94" dirty="0">
                <a:solidFill>
                  <a:srgbClr val="1D1E42"/>
                </a:solidFill>
                <a:ea typeface="+mj-ea"/>
              </a:rPr>
            </a:br>
            <a:r>
              <a:rPr lang="en-US" altLang="ko-KR" sz="2800" kern="0" spc="-94" dirty="0">
                <a:solidFill>
                  <a:srgbClr val="1D1E42"/>
                </a:solidFill>
                <a:ea typeface="+mj-ea"/>
              </a:rPr>
              <a:t>- Case Study - </a:t>
            </a:r>
            <a:endParaRPr lang="ko-KR" altLang="en-US" sz="2800" spc="-94" dirty="0"/>
          </a:p>
        </p:txBody>
      </p:sp>
      <p:sp>
        <p:nvSpPr>
          <p:cNvPr id="3" name="내용 개체 틀 2">
            <a:extLst>
              <a:ext uri="{FF2B5EF4-FFF2-40B4-BE49-F238E27FC236}">
                <a16:creationId xmlns:a16="http://schemas.microsoft.com/office/drawing/2014/main" id="{DDC2D895-F6B7-4A37-931A-9B945E924358}"/>
              </a:ext>
            </a:extLst>
          </p:cNvPr>
          <p:cNvSpPr>
            <a:spLocks noGrp="1"/>
          </p:cNvSpPr>
          <p:nvPr>
            <p:ph idx="11"/>
          </p:nvPr>
        </p:nvSpPr>
        <p:spPr/>
        <p:txBody>
          <a:bodyPr/>
          <a:lstStyle/>
          <a:p>
            <a:r>
              <a:rPr lang="en-US" altLang="ko-KR" dirty="0"/>
              <a:t>Cho, Jung-</a:t>
            </a:r>
            <a:r>
              <a:rPr lang="en-US" altLang="ko-KR" dirty="0" err="1"/>
              <a:t>Keun</a:t>
            </a:r>
            <a:endParaRPr lang="ko-KR" altLang="en-US" dirty="0"/>
          </a:p>
        </p:txBody>
      </p:sp>
      <p:sp>
        <p:nvSpPr>
          <p:cNvPr id="4" name="내용 개체 틀 3">
            <a:extLst>
              <a:ext uri="{FF2B5EF4-FFF2-40B4-BE49-F238E27FC236}">
                <a16:creationId xmlns:a16="http://schemas.microsoft.com/office/drawing/2014/main" id="{A1C8EE53-ECFB-4FF6-AC63-0AAE914BADFC}"/>
              </a:ext>
            </a:extLst>
          </p:cNvPr>
          <p:cNvSpPr>
            <a:spLocks noGrp="1"/>
          </p:cNvSpPr>
          <p:nvPr>
            <p:ph idx="12"/>
          </p:nvPr>
        </p:nvSpPr>
        <p:spPr/>
        <p:txBody>
          <a:bodyPr/>
          <a:lstStyle/>
          <a:p>
            <a:r>
              <a:rPr lang="en-US" altLang="ko-KR" dirty="0"/>
              <a:t>Korea Institute of Civil Engineering and Building Technology</a:t>
            </a:r>
            <a:endParaRPr lang="ko-KR" altLang="en-US" dirty="0"/>
          </a:p>
        </p:txBody>
      </p:sp>
    </p:spTree>
    <p:extLst>
      <p:ext uri="{BB962C8B-B14F-4D97-AF65-F5344CB8AC3E}">
        <p14:creationId xmlns:p14="http://schemas.microsoft.com/office/powerpoint/2010/main" val="2120833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7587464" cy="344261"/>
          </a:xfrm>
        </p:spPr>
        <p:txBody>
          <a:bodyPr/>
          <a:lstStyle/>
          <a:p>
            <a:r>
              <a:rPr lang="en-US" altLang="ko-KR" sz="2400" spc="-94" dirty="0"/>
              <a:t>Ⅲ. </a:t>
            </a:r>
            <a:r>
              <a:rPr lang="en-US" altLang="ko-KR" sz="2400" dirty="0"/>
              <a:t>Construction Technology Introduction Stage</a:t>
            </a:r>
            <a:endParaRPr lang="ko-KR" altLang="en-US" sz="2400" spc="-94" dirty="0"/>
          </a:p>
        </p:txBody>
      </p:sp>
      <p:grpSp>
        <p:nvGrpSpPr>
          <p:cNvPr id="6" name="Group 13">
            <a:extLst>
              <a:ext uri="{FF2B5EF4-FFF2-40B4-BE49-F238E27FC236}">
                <a16:creationId xmlns:a16="http://schemas.microsoft.com/office/drawing/2014/main" id="{56D552FB-D069-43F3-A785-988268006992}"/>
              </a:ext>
            </a:extLst>
          </p:cNvPr>
          <p:cNvGrpSpPr/>
          <p:nvPr/>
        </p:nvGrpSpPr>
        <p:grpSpPr>
          <a:xfrm>
            <a:off x="406750" y="1152339"/>
            <a:ext cx="7445570" cy="458739"/>
            <a:chOff x="430907" y="1216704"/>
            <a:chExt cx="7261634" cy="486548"/>
          </a:xfrm>
        </p:grpSpPr>
        <p:sp>
          <p:nvSpPr>
            <p:cNvPr id="10" name="모서리가 둥근 직사각형 16">
              <a:extLst>
                <a:ext uri="{FF2B5EF4-FFF2-40B4-BE49-F238E27FC236}">
                  <a16:creationId xmlns:a16="http://schemas.microsoft.com/office/drawing/2014/main" id="{AAB7092B-00D2-4D7D-A8D4-C4BA91B7265F}"/>
                </a:ext>
              </a:extLst>
            </p:cNvPr>
            <p:cNvSpPr/>
            <p:nvPr/>
          </p:nvSpPr>
          <p:spPr>
            <a:xfrm>
              <a:off x="430907" y="1216704"/>
              <a:ext cx="72616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Construction Technology Introduction Stage (1962~1982)</a:t>
              </a:r>
            </a:p>
          </p:txBody>
        </p:sp>
        <p:sp>
          <p:nvSpPr>
            <p:cNvPr id="11" name="Flowchart: Delay 12">
              <a:extLst>
                <a:ext uri="{FF2B5EF4-FFF2-40B4-BE49-F238E27FC236}">
                  <a16:creationId xmlns:a16="http://schemas.microsoft.com/office/drawing/2014/main" id="{74E0BCD9-1375-4B01-8780-382DCA803AC1}"/>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sp>
        <p:nvSpPr>
          <p:cNvPr id="7" name="직사각형 6">
            <a:extLst>
              <a:ext uri="{FF2B5EF4-FFF2-40B4-BE49-F238E27FC236}">
                <a16:creationId xmlns:a16="http://schemas.microsoft.com/office/drawing/2014/main" id="{3DB2DAF2-C3C3-4CB4-BA51-44D677810ED6}"/>
              </a:ext>
            </a:extLst>
          </p:cNvPr>
          <p:cNvSpPr/>
          <p:nvPr/>
        </p:nvSpPr>
        <p:spPr>
          <a:xfrm>
            <a:off x="756630" y="1895250"/>
            <a:ext cx="8820980" cy="949277"/>
          </a:xfrm>
          <a:prstGeom prst="rect">
            <a:avLst/>
          </a:prstGeom>
          <a:noFill/>
          <a:ln w="12700" cap="flat" cmpd="sng" algn="ctr">
            <a:solidFill>
              <a:srgbClr val="5B9BD5">
                <a:shade val="50000"/>
              </a:srgbClr>
            </a:solidFill>
            <a:prstDash val="solid"/>
            <a:miter lim="800000"/>
          </a:ln>
          <a:effectLst/>
        </p:spPr>
        <p:txBody>
          <a:bodyPr rtlCol="0" anchor="ctr"/>
          <a:lstStyle/>
          <a:p>
            <a:pPr algn="just" defTabSz="431048" fontAlgn="auto" latinLnBrk="0">
              <a:spcBef>
                <a:spcPts val="0"/>
              </a:spcBef>
              <a:spcAft>
                <a:spcPts val="0"/>
              </a:spcAft>
              <a:defRPr/>
            </a:pPr>
            <a:r>
              <a:rPr kumimoji="0" lang="en-US" altLang="ko-KR" sz="1800" kern="0" spc="85" dirty="0">
                <a:solidFill>
                  <a:srgbClr val="000000"/>
                </a:solidFill>
                <a:latin typeface="Arial" panose="020B0604020202020204" pitchFamily="34" charset="0"/>
                <a:ea typeface="굴림" panose="020B0600000101010101" pitchFamily="50" charset="-127"/>
                <a:cs typeface="Arial" panose="020B0604020202020204" pitchFamily="34" charset="0"/>
              </a:rPr>
              <a:t>The development stage of construction technology in Korea can be classified differently according to scholars, and the development stage defined here was based on my opinion and experience</a:t>
            </a:r>
          </a:p>
        </p:txBody>
      </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endParaRPr lang="en-US" altLang="ko-KR" sz="1800" spc="-47" dirty="0"/>
          </a:p>
          <a:p>
            <a:pPr>
              <a:lnSpc>
                <a:spcPct val="150000"/>
              </a:lnSpc>
            </a:pPr>
            <a:endParaRPr lang="en-US" altLang="ko-KR" sz="1800" spc="-47" dirty="0">
              <a:solidFill>
                <a:schemeClr val="tx1"/>
              </a:solidFill>
              <a:latin typeface="Arial" panose="020B0604020202020204" pitchFamily="34" charset="0"/>
              <a:cs typeface="Arial" panose="020B0604020202020204" pitchFamily="34" charset="0"/>
            </a:endParaRPr>
          </a:p>
          <a:p>
            <a:endParaRPr lang="en-US" altLang="ko-KR" sz="1800" spc="-47" dirty="0">
              <a:solidFill>
                <a:schemeClr val="tx1"/>
              </a:solidFill>
              <a:latin typeface="Arial" panose="020B0604020202020204" pitchFamily="34" charset="0"/>
              <a:cs typeface="Arial" panose="020B0604020202020204" pitchFamily="34" charset="0"/>
            </a:endParaRPr>
          </a:p>
          <a:p>
            <a:pPr>
              <a:lnSpc>
                <a:spcPct val="150000"/>
              </a:lnSpc>
            </a:pPr>
            <a:r>
              <a:rPr lang="en-US" altLang="ko-KR" sz="1800" dirty="0">
                <a:solidFill>
                  <a:schemeClr val="tx1"/>
                </a:solidFill>
                <a:latin typeface="Arial" panose="020B0604020202020204" pitchFamily="34" charset="0"/>
                <a:cs typeface="Arial" panose="020B0604020202020204" pitchFamily="34" charset="0"/>
              </a:rPr>
              <a:t>The period when per capita GNI went from $120 to $2,000</a:t>
            </a:r>
          </a:p>
          <a:p>
            <a:pPr lvl="1">
              <a:lnSpc>
                <a:spcPct val="150000"/>
              </a:lnSpc>
            </a:pPr>
            <a:r>
              <a:rPr lang="en-US" altLang="ko-KR" sz="1600" dirty="0">
                <a:solidFill>
                  <a:schemeClr val="tx1"/>
                </a:solidFill>
                <a:latin typeface="Arial" panose="020B0604020202020204" pitchFamily="34" charset="0"/>
                <a:cs typeface="Arial" panose="020B0604020202020204" pitchFamily="34" charset="0"/>
              </a:rPr>
              <a:t>The construction industry plays a leading role in national economic development by expanding various construction infrastructure.</a:t>
            </a:r>
          </a:p>
          <a:p>
            <a:pPr>
              <a:lnSpc>
                <a:spcPct val="150000"/>
              </a:lnSpc>
            </a:pPr>
            <a:r>
              <a:rPr lang="en-US" altLang="ko-KR" sz="1800" dirty="0">
                <a:solidFill>
                  <a:schemeClr val="tx1"/>
                </a:solidFill>
                <a:latin typeface="Arial" panose="020B0604020202020204" pitchFamily="34" charset="0"/>
                <a:cs typeface="Arial" panose="020B0604020202020204" pitchFamily="34" charset="0"/>
              </a:rPr>
              <a:t>Construction technology introduction and learning stage (1962~1971)</a:t>
            </a:r>
          </a:p>
          <a:p>
            <a:pPr lvl="1">
              <a:lnSpc>
                <a:spcPct val="150000"/>
              </a:lnSpc>
            </a:pPr>
            <a:r>
              <a:rPr lang="en-US" altLang="ko-KR" sz="1600" dirty="0">
                <a:solidFill>
                  <a:schemeClr val="tx1"/>
                </a:solidFill>
                <a:latin typeface="Arial" panose="020B0604020202020204" pitchFamily="34" charset="0"/>
                <a:cs typeface="Arial" panose="020B0604020202020204" pitchFamily="34" charset="0"/>
              </a:rPr>
              <a:t>Ministry of Construction (MOC) established government organization in 1962</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Introduction and learning of construction technology from foreign engineers in the process of supporting the five-year economic development plan </a:t>
            </a:r>
          </a:p>
          <a:p>
            <a:pPr lvl="1">
              <a:lnSpc>
                <a:spcPct val="150000"/>
              </a:lnSpc>
            </a:pPr>
            <a:r>
              <a:rPr lang="en-US" altLang="ko-KR" sz="1611" dirty="0">
                <a:solidFill>
                  <a:schemeClr val="tx1"/>
                </a:solidFill>
                <a:latin typeface="Arial" panose="020B0604020202020204" pitchFamily="34" charset="0"/>
                <a:cs typeface="Arial" panose="020B0604020202020204" pitchFamily="34" charset="0"/>
              </a:rPr>
              <a:t>1st Five-Year Economic Development Plan (1962-1966)</a:t>
            </a:r>
          </a:p>
          <a:p>
            <a:pPr lvl="2">
              <a:lnSpc>
                <a:spcPct val="150000"/>
              </a:lnSpc>
            </a:pPr>
            <a:r>
              <a:rPr lang="en-US" altLang="ko-KR" sz="1423" dirty="0">
                <a:solidFill>
                  <a:schemeClr val="tx1"/>
                </a:solidFill>
                <a:latin typeface="Arial" panose="020B0604020202020204" pitchFamily="34" charset="0"/>
                <a:cs typeface="Arial" panose="020B0604020202020204" pitchFamily="34" charset="0"/>
              </a:rPr>
              <a:t>Full-scale construction of infrastructures such as roads, railroads, electric power plant, etc.</a:t>
            </a:r>
          </a:p>
          <a:p>
            <a:pPr lvl="2">
              <a:lnSpc>
                <a:spcPct val="150000"/>
              </a:lnSpc>
            </a:pPr>
            <a:r>
              <a:rPr lang="en-US" altLang="ko-KR" sz="1423" dirty="0">
                <a:solidFill>
                  <a:schemeClr val="tx1"/>
                </a:solidFill>
                <a:latin typeface="Arial" panose="020B0604020202020204" pitchFamily="34" charset="0"/>
                <a:cs typeface="Arial" panose="020B0604020202020204" pitchFamily="34" charset="0"/>
              </a:rPr>
              <a:t>Learning while observing the detailed design and specification of infrastructure facilities by foreign engineers</a:t>
            </a:r>
          </a:p>
          <a:p>
            <a:pPr lvl="2">
              <a:lnSpc>
                <a:spcPct val="150000"/>
              </a:lnSpc>
            </a:pPr>
            <a:r>
              <a:rPr lang="en-US" altLang="ko-KR" sz="1423" dirty="0">
                <a:solidFill>
                  <a:schemeClr val="tx1"/>
                </a:solidFill>
                <a:latin typeface="Arial" panose="020B0604020202020204" pitchFamily="34" charset="0"/>
                <a:cs typeface="Arial" panose="020B0604020202020204" pitchFamily="34" charset="0"/>
              </a:rPr>
              <a:t>Completion of </a:t>
            </a:r>
            <a:r>
              <a:rPr lang="en-US" altLang="ko-KR" sz="1423" dirty="0" err="1">
                <a:solidFill>
                  <a:schemeClr val="tx1"/>
                </a:solidFill>
                <a:latin typeface="Arial" panose="020B0604020202020204" pitchFamily="34" charset="0"/>
                <a:cs typeface="Arial" panose="020B0604020202020204" pitchFamily="34" charset="0"/>
              </a:rPr>
              <a:t>Yanghwa</a:t>
            </a:r>
            <a:r>
              <a:rPr lang="en-US" altLang="ko-KR" sz="1423" dirty="0">
                <a:solidFill>
                  <a:schemeClr val="tx1"/>
                </a:solidFill>
                <a:latin typeface="Arial" panose="020B0604020202020204" pitchFamily="34" charset="0"/>
                <a:cs typeface="Arial" panose="020B0604020202020204" pitchFamily="34" charset="0"/>
              </a:rPr>
              <a:t> Bridge, </a:t>
            </a:r>
            <a:r>
              <a:rPr lang="en-US" altLang="ko-KR" sz="1423" dirty="0" err="1">
                <a:solidFill>
                  <a:schemeClr val="tx1"/>
                </a:solidFill>
                <a:latin typeface="Arial" panose="020B0604020202020204" pitchFamily="34" charset="0"/>
                <a:cs typeface="Arial" panose="020B0604020202020204" pitchFamily="34" charset="0"/>
              </a:rPr>
              <a:t>Seomjin</a:t>
            </a:r>
            <a:r>
              <a:rPr lang="en-US" altLang="ko-KR" sz="1423" dirty="0">
                <a:solidFill>
                  <a:schemeClr val="tx1"/>
                </a:solidFill>
                <a:latin typeface="Arial" panose="020B0604020202020204" pitchFamily="34" charset="0"/>
                <a:cs typeface="Arial" panose="020B0604020202020204" pitchFamily="34" charset="0"/>
              </a:rPr>
              <a:t> River multi-purpose dam, etc.</a:t>
            </a:r>
          </a:p>
        </p:txBody>
      </p:sp>
    </p:spTree>
    <p:extLst>
      <p:ext uri="{BB962C8B-B14F-4D97-AF65-F5344CB8AC3E}">
        <p14:creationId xmlns:p14="http://schemas.microsoft.com/office/powerpoint/2010/main" val="3731367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7587464" cy="344261"/>
          </a:xfrm>
        </p:spPr>
        <p:txBody>
          <a:bodyPr/>
          <a:lstStyle/>
          <a:p>
            <a:r>
              <a:rPr lang="en-US" altLang="ko-KR" sz="2400" spc="-94" dirty="0"/>
              <a:t>Ⅲ. </a:t>
            </a:r>
            <a:r>
              <a:rPr lang="en-US" altLang="ko-KR" sz="2400" dirty="0"/>
              <a:t>Construction Technology Introduction Stage</a:t>
            </a:r>
            <a:endParaRPr lang="ko-KR" altLang="en-US" sz="2400" spc="-94" dirty="0"/>
          </a:p>
        </p:txBody>
      </p:sp>
      <p:grpSp>
        <p:nvGrpSpPr>
          <p:cNvPr id="6" name="Group 13">
            <a:extLst>
              <a:ext uri="{FF2B5EF4-FFF2-40B4-BE49-F238E27FC236}">
                <a16:creationId xmlns:a16="http://schemas.microsoft.com/office/drawing/2014/main" id="{56D552FB-D069-43F3-A785-988268006992}"/>
              </a:ext>
            </a:extLst>
          </p:cNvPr>
          <p:cNvGrpSpPr/>
          <p:nvPr/>
        </p:nvGrpSpPr>
        <p:grpSpPr>
          <a:xfrm>
            <a:off x="406750" y="1152339"/>
            <a:ext cx="7445570" cy="458739"/>
            <a:chOff x="430907" y="1216704"/>
            <a:chExt cx="7261634" cy="486548"/>
          </a:xfrm>
        </p:grpSpPr>
        <p:sp>
          <p:nvSpPr>
            <p:cNvPr id="10" name="모서리가 둥근 직사각형 16">
              <a:extLst>
                <a:ext uri="{FF2B5EF4-FFF2-40B4-BE49-F238E27FC236}">
                  <a16:creationId xmlns:a16="http://schemas.microsoft.com/office/drawing/2014/main" id="{AAB7092B-00D2-4D7D-A8D4-C4BA91B7265F}"/>
                </a:ext>
              </a:extLst>
            </p:cNvPr>
            <p:cNvSpPr/>
            <p:nvPr/>
          </p:nvSpPr>
          <p:spPr>
            <a:xfrm>
              <a:off x="430907" y="1216704"/>
              <a:ext cx="72616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Construction Technology Introduction Stage (1962~1982)</a:t>
              </a:r>
            </a:p>
          </p:txBody>
        </p:sp>
        <p:sp>
          <p:nvSpPr>
            <p:cNvPr id="11" name="Flowchart: Delay 12">
              <a:extLst>
                <a:ext uri="{FF2B5EF4-FFF2-40B4-BE49-F238E27FC236}">
                  <a16:creationId xmlns:a16="http://schemas.microsoft.com/office/drawing/2014/main" id="{74E0BCD9-1375-4B01-8780-382DCA803AC1}"/>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r>
              <a:rPr lang="en-US" altLang="ko-KR" sz="1800" dirty="0"/>
              <a:t>Construction technology introduction and learning stage (1962~1971)</a:t>
            </a:r>
          </a:p>
          <a:p>
            <a:pPr lvl="1">
              <a:lnSpc>
                <a:spcPct val="150000"/>
              </a:lnSpc>
            </a:pPr>
            <a:r>
              <a:rPr lang="en-US" altLang="ko-KR" sz="1600" dirty="0"/>
              <a:t>The 2nd Five-Year Economic Development Plan (1967~1971)</a:t>
            </a:r>
          </a:p>
          <a:p>
            <a:pPr lvl="2">
              <a:lnSpc>
                <a:spcPct val="150000"/>
              </a:lnSpc>
            </a:pPr>
            <a:r>
              <a:rPr lang="en-US" altLang="ko-KR" sz="1400" dirty="0"/>
              <a:t>Expansion of transportation infrastructure such as highways and ports, reinforcement of water resource management, etc.</a:t>
            </a:r>
          </a:p>
          <a:p>
            <a:pPr lvl="2">
              <a:lnSpc>
                <a:spcPct val="150000"/>
              </a:lnSpc>
            </a:pPr>
            <a:r>
              <a:rPr lang="en-US" altLang="ko-KR" sz="1400" dirty="0"/>
              <a:t>Completion of </a:t>
            </a:r>
            <a:r>
              <a:rPr lang="en-US" altLang="ko-KR" sz="1400" dirty="0" err="1"/>
              <a:t>Gyeongin</a:t>
            </a:r>
            <a:r>
              <a:rPr lang="en-US" altLang="ko-KR" sz="1400" dirty="0"/>
              <a:t> Expressway, </a:t>
            </a:r>
            <a:r>
              <a:rPr lang="en-US" altLang="ko-KR" sz="1400" dirty="0" err="1"/>
              <a:t>Gyeongbu</a:t>
            </a:r>
            <a:r>
              <a:rPr lang="en-US" altLang="ko-KR" sz="1400" dirty="0"/>
              <a:t> Expressway, </a:t>
            </a:r>
            <a:r>
              <a:rPr lang="en-US" altLang="ko-KR" sz="1400" dirty="0" err="1"/>
              <a:t>Namgang</a:t>
            </a:r>
            <a:r>
              <a:rPr lang="en-US" altLang="ko-KR" sz="1400" dirty="0"/>
              <a:t> Multipurpose Dam, etc.</a:t>
            </a:r>
          </a:p>
          <a:p>
            <a:pPr lvl="2">
              <a:lnSpc>
                <a:spcPct val="150000"/>
              </a:lnSpc>
            </a:pPr>
            <a:r>
              <a:rPr lang="en-US" altLang="ko-KR" sz="1400" dirty="0"/>
              <a:t>Started construction of Pohang Steel (POSCO), Ulsan Petrochemical Complex, </a:t>
            </a:r>
            <a:r>
              <a:rPr lang="en-US" altLang="ko-KR" sz="1400" dirty="0" err="1"/>
              <a:t>Soyang</a:t>
            </a:r>
            <a:r>
              <a:rPr lang="en-US" altLang="ko-KR" sz="1400" dirty="0"/>
              <a:t> River Dam, etc.</a:t>
            </a:r>
          </a:p>
          <a:p>
            <a:pPr>
              <a:lnSpc>
                <a:spcPct val="150000"/>
              </a:lnSpc>
            </a:pPr>
            <a:r>
              <a:rPr lang="en-US" altLang="ko-KR" sz="1800" dirty="0"/>
              <a:t>Construction technology introduction and imitation stage (1972~1982)</a:t>
            </a:r>
          </a:p>
          <a:p>
            <a:pPr lvl="1">
              <a:lnSpc>
                <a:spcPct val="150000"/>
              </a:lnSpc>
            </a:pPr>
            <a:r>
              <a:rPr lang="en-US" altLang="ko-KR" sz="1600" dirty="0"/>
              <a:t>The 1st 10-Year Comprehensive National Land Development Plan (1972~1981)</a:t>
            </a:r>
          </a:p>
          <a:p>
            <a:pPr lvl="2">
              <a:lnSpc>
                <a:spcPct val="150000"/>
              </a:lnSpc>
            </a:pPr>
            <a:r>
              <a:rPr lang="en-US" altLang="ko-KR" sz="1400" dirty="0"/>
              <a:t>Same as the 3rd and 4th Five-Year Economic Development Plan period</a:t>
            </a:r>
          </a:p>
          <a:p>
            <a:pPr lvl="1">
              <a:lnSpc>
                <a:spcPct val="150000"/>
              </a:lnSpc>
            </a:pPr>
            <a:r>
              <a:rPr lang="en-US" altLang="ko-KR" sz="1600" dirty="0"/>
              <a:t>The emergence of engineering companies following the creation of large-scale industrial complexes</a:t>
            </a:r>
          </a:p>
          <a:p>
            <a:pPr lvl="2">
              <a:lnSpc>
                <a:spcPct val="150000"/>
              </a:lnSpc>
            </a:pPr>
            <a:r>
              <a:rPr lang="en-US" altLang="ko-KR" sz="1400" dirty="0"/>
              <a:t>Established the foundation for company establishment with the enactment of the Technical Service Promotion Act in 1973</a:t>
            </a:r>
          </a:p>
          <a:p>
            <a:pPr lvl="2">
              <a:lnSpc>
                <a:spcPct val="150000"/>
              </a:lnSpc>
            </a:pPr>
            <a:r>
              <a:rPr lang="en-US" altLang="ko-KR" sz="1400" dirty="0"/>
              <a:t>Construction technology development started with the emergence of construction engineering companies</a:t>
            </a:r>
          </a:p>
        </p:txBody>
      </p:sp>
    </p:spTree>
    <p:extLst>
      <p:ext uri="{BB962C8B-B14F-4D97-AF65-F5344CB8AC3E}">
        <p14:creationId xmlns:p14="http://schemas.microsoft.com/office/powerpoint/2010/main" val="1537986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7587464" cy="344261"/>
          </a:xfrm>
        </p:spPr>
        <p:txBody>
          <a:bodyPr/>
          <a:lstStyle/>
          <a:p>
            <a:r>
              <a:rPr lang="en-US" altLang="ko-KR" sz="2400" spc="-94" dirty="0"/>
              <a:t>Ⅲ. </a:t>
            </a:r>
            <a:r>
              <a:rPr lang="en-US" altLang="ko-KR" sz="2400" dirty="0"/>
              <a:t>Construction Technology Introduction Stage</a:t>
            </a:r>
            <a:endParaRPr lang="ko-KR" altLang="en-US" sz="2400" spc="-94" dirty="0"/>
          </a:p>
        </p:txBody>
      </p:sp>
      <p:grpSp>
        <p:nvGrpSpPr>
          <p:cNvPr id="6" name="Group 13">
            <a:extLst>
              <a:ext uri="{FF2B5EF4-FFF2-40B4-BE49-F238E27FC236}">
                <a16:creationId xmlns:a16="http://schemas.microsoft.com/office/drawing/2014/main" id="{56D552FB-D069-43F3-A785-988268006992}"/>
              </a:ext>
            </a:extLst>
          </p:cNvPr>
          <p:cNvGrpSpPr/>
          <p:nvPr/>
        </p:nvGrpSpPr>
        <p:grpSpPr>
          <a:xfrm>
            <a:off x="406750" y="1152339"/>
            <a:ext cx="6830600" cy="458739"/>
            <a:chOff x="430907" y="1216704"/>
            <a:chExt cx="7261634" cy="486548"/>
          </a:xfrm>
        </p:grpSpPr>
        <p:sp>
          <p:nvSpPr>
            <p:cNvPr id="10" name="모서리가 둥근 직사각형 16">
              <a:extLst>
                <a:ext uri="{FF2B5EF4-FFF2-40B4-BE49-F238E27FC236}">
                  <a16:creationId xmlns:a16="http://schemas.microsoft.com/office/drawing/2014/main" id="{AAB7092B-00D2-4D7D-A8D4-C4BA91B7265F}"/>
                </a:ext>
              </a:extLst>
            </p:cNvPr>
            <p:cNvSpPr/>
            <p:nvPr/>
          </p:nvSpPr>
          <p:spPr>
            <a:xfrm>
              <a:off x="430907" y="1216704"/>
              <a:ext cx="72616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Korea Building Code Introduction Stage (1962~1982)</a:t>
              </a:r>
            </a:p>
          </p:txBody>
        </p:sp>
        <p:sp>
          <p:nvSpPr>
            <p:cNvPr id="11" name="Flowchart: Delay 12">
              <a:extLst>
                <a:ext uri="{FF2B5EF4-FFF2-40B4-BE49-F238E27FC236}">
                  <a16:creationId xmlns:a16="http://schemas.microsoft.com/office/drawing/2014/main" id="{74E0BCD9-1375-4B01-8780-382DCA803AC1}"/>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r>
              <a:rPr lang="en-US" altLang="ko-KR" sz="1800" dirty="0"/>
              <a:t>Initial introduction of Building Codes in Korea</a:t>
            </a:r>
          </a:p>
          <a:p>
            <a:pPr lvl="1"/>
            <a:r>
              <a:rPr lang="en-US" altLang="ko-KR" sz="1600" dirty="0"/>
              <a:t>Establishment of Building Code system started in the 1960s, when industrialization began </a:t>
            </a:r>
          </a:p>
          <a:p>
            <a:pPr lvl="2"/>
            <a:r>
              <a:rPr lang="en-US" altLang="ko-KR" sz="1400" dirty="0"/>
              <a:t>1962: MOC launched, Building Act enacted, Korea Construction Research Institute launched, Industrial Standardization Act, which is the basis of Korea Industrial Standards (KS), enforced</a:t>
            </a:r>
          </a:p>
          <a:p>
            <a:pPr lvl="1"/>
            <a:r>
              <a:rPr lang="en-US" altLang="ko-KR" sz="1600" dirty="0"/>
              <a:t>This period is mainly a copy of Japanese Building Code</a:t>
            </a:r>
          </a:p>
          <a:p>
            <a:pPr lvl="2"/>
            <a:r>
              <a:rPr lang="en-US" altLang="ko-KR" sz="1400" dirty="0"/>
              <a:t>Reflecting some of the lessons learned in the detailed design and specification writing process of foreign engineers for infrastructure facilities</a:t>
            </a:r>
          </a:p>
          <a:p>
            <a:pPr lvl="1"/>
            <a:r>
              <a:rPr lang="en-US" altLang="ko-KR" sz="1600" dirty="0"/>
              <a:t>Countries that influenced the establishment of Korea Building Code system</a:t>
            </a:r>
          </a:p>
        </p:txBody>
      </p:sp>
      <p:sp>
        <p:nvSpPr>
          <p:cNvPr id="7" name="모서리가 둥근 직사각형 13">
            <a:extLst>
              <a:ext uri="{FF2B5EF4-FFF2-40B4-BE49-F238E27FC236}">
                <a16:creationId xmlns:a16="http://schemas.microsoft.com/office/drawing/2014/main" id="{D2A444C4-1DD7-4787-8BA3-8FEB545AEB3C}"/>
              </a:ext>
            </a:extLst>
          </p:cNvPr>
          <p:cNvSpPr/>
          <p:nvPr/>
        </p:nvSpPr>
        <p:spPr>
          <a:xfrm>
            <a:off x="684622" y="4356695"/>
            <a:ext cx="8640960" cy="2952328"/>
          </a:xfrm>
          <a:prstGeom prst="roundRect">
            <a:avLst/>
          </a:prstGeom>
          <a:solidFill>
            <a:sysClr val="window" lastClr="FFFFFF">
              <a:alpha val="93000"/>
            </a:sysClr>
          </a:soli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a:solidFill>
                <a:prstClr val="white"/>
              </a:solidFill>
              <a:latin typeface="Times New Roman" panose="02020603050405020304" pitchFamily="18" charset="0"/>
              <a:cs typeface="Times New Roman" panose="02020603050405020304" pitchFamily="18" charset="0"/>
            </a:endParaRPr>
          </a:p>
        </p:txBody>
      </p:sp>
      <p:pic>
        <p:nvPicPr>
          <p:cNvPr id="8" name="그림 7">
            <a:extLst>
              <a:ext uri="{FF2B5EF4-FFF2-40B4-BE49-F238E27FC236}">
                <a16:creationId xmlns:a16="http://schemas.microsoft.com/office/drawing/2014/main" id="{3FADB95C-218D-4812-B332-35DD7F69A171}"/>
              </a:ext>
            </a:extLst>
          </p:cNvPr>
          <p:cNvPicPr>
            <a:picLocks noChangeAspect="1"/>
          </p:cNvPicPr>
          <p:nvPr/>
        </p:nvPicPr>
        <p:blipFill>
          <a:blip r:embed="rId2"/>
          <a:stretch>
            <a:fillRect/>
          </a:stretch>
        </p:blipFill>
        <p:spPr>
          <a:xfrm>
            <a:off x="2497864" y="4599288"/>
            <a:ext cx="1544236" cy="2304887"/>
          </a:xfrm>
          <a:prstGeom prst="rect">
            <a:avLst/>
          </a:prstGeom>
        </p:spPr>
      </p:pic>
      <p:pic>
        <p:nvPicPr>
          <p:cNvPr id="9" name="그림 8">
            <a:extLst>
              <a:ext uri="{FF2B5EF4-FFF2-40B4-BE49-F238E27FC236}">
                <a16:creationId xmlns:a16="http://schemas.microsoft.com/office/drawing/2014/main" id="{D754154B-47D6-4921-9418-7E7CC0C66BA8}"/>
              </a:ext>
            </a:extLst>
          </p:cNvPr>
          <p:cNvPicPr>
            <a:picLocks noChangeAspect="1"/>
          </p:cNvPicPr>
          <p:nvPr/>
        </p:nvPicPr>
        <p:blipFill>
          <a:blip r:embed="rId3"/>
          <a:stretch>
            <a:fillRect/>
          </a:stretch>
        </p:blipFill>
        <p:spPr>
          <a:xfrm>
            <a:off x="4967018" y="4599288"/>
            <a:ext cx="1270456" cy="2268735"/>
          </a:xfrm>
          <a:prstGeom prst="rect">
            <a:avLst/>
          </a:prstGeom>
        </p:spPr>
      </p:pic>
      <p:sp>
        <p:nvSpPr>
          <p:cNvPr id="13" name="직사각형 12">
            <a:extLst>
              <a:ext uri="{FF2B5EF4-FFF2-40B4-BE49-F238E27FC236}">
                <a16:creationId xmlns:a16="http://schemas.microsoft.com/office/drawing/2014/main" id="{CEF1CBC6-1240-417C-A520-394A689A3693}"/>
              </a:ext>
            </a:extLst>
          </p:cNvPr>
          <p:cNvSpPr/>
          <p:nvPr/>
        </p:nvSpPr>
        <p:spPr>
          <a:xfrm>
            <a:off x="2479132" y="6824969"/>
            <a:ext cx="1456260"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Japan</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14" name="아래로 구부러진 화살표 26">
            <a:extLst>
              <a:ext uri="{FF2B5EF4-FFF2-40B4-BE49-F238E27FC236}">
                <a16:creationId xmlns:a16="http://schemas.microsoft.com/office/drawing/2014/main" id="{EEA8802D-FAC9-4385-9F9B-254FC29B4BB8}"/>
              </a:ext>
            </a:extLst>
          </p:cNvPr>
          <p:cNvSpPr/>
          <p:nvPr/>
        </p:nvSpPr>
        <p:spPr>
          <a:xfrm rot="338441">
            <a:off x="2146633" y="5254505"/>
            <a:ext cx="711956" cy="311367"/>
          </a:xfrm>
          <a:prstGeom prst="curvedDown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black"/>
              </a:solidFill>
              <a:latin typeface="Arial Narrow" panose="020B0606020202030204" pitchFamily="34" charset="0"/>
            </a:endParaRPr>
          </a:p>
        </p:txBody>
      </p:sp>
      <p:sp>
        <p:nvSpPr>
          <p:cNvPr id="15" name="아래로 구부러진 화살표 28">
            <a:extLst>
              <a:ext uri="{FF2B5EF4-FFF2-40B4-BE49-F238E27FC236}">
                <a16:creationId xmlns:a16="http://schemas.microsoft.com/office/drawing/2014/main" id="{B5A5DDE6-5F1C-4D8B-A015-E1EC8D65E287}"/>
              </a:ext>
            </a:extLst>
          </p:cNvPr>
          <p:cNvSpPr/>
          <p:nvPr/>
        </p:nvSpPr>
        <p:spPr>
          <a:xfrm rot="338441">
            <a:off x="3969052" y="5082179"/>
            <a:ext cx="968752" cy="510886"/>
          </a:xfrm>
          <a:prstGeom prst="curvedDown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black"/>
              </a:solidFill>
              <a:latin typeface="Arial Narrow" panose="020B0606020202030204" pitchFamily="34" charset="0"/>
            </a:endParaRPr>
          </a:p>
        </p:txBody>
      </p:sp>
      <p:sp>
        <p:nvSpPr>
          <p:cNvPr id="16" name="직사각형 15">
            <a:extLst>
              <a:ext uri="{FF2B5EF4-FFF2-40B4-BE49-F238E27FC236}">
                <a16:creationId xmlns:a16="http://schemas.microsoft.com/office/drawing/2014/main" id="{BACC123A-EB6F-407D-B8EC-3B2CCA677503}"/>
              </a:ext>
            </a:extLst>
          </p:cNvPr>
          <p:cNvSpPr/>
          <p:nvPr/>
        </p:nvSpPr>
        <p:spPr>
          <a:xfrm>
            <a:off x="4856507" y="6824969"/>
            <a:ext cx="1456260"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Korea</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17" name="직사각형 16">
            <a:extLst>
              <a:ext uri="{FF2B5EF4-FFF2-40B4-BE49-F238E27FC236}">
                <a16:creationId xmlns:a16="http://schemas.microsoft.com/office/drawing/2014/main" id="{5802D822-BDBA-41CF-85DF-BAEF2916915B}"/>
              </a:ext>
            </a:extLst>
          </p:cNvPr>
          <p:cNvSpPr/>
          <p:nvPr/>
        </p:nvSpPr>
        <p:spPr>
          <a:xfrm>
            <a:off x="3937269" y="5520429"/>
            <a:ext cx="936860" cy="461665"/>
          </a:xfrm>
          <a:prstGeom prst="rect">
            <a:avLst/>
          </a:prstGeom>
        </p:spPr>
        <p:txBody>
          <a:bodyPr wrap="none">
            <a:spAutoFit/>
          </a:bodyPr>
          <a:lstStyle/>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Colonial Rule</a:t>
            </a:r>
          </a:p>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(early 20C)</a:t>
            </a:r>
            <a:endParaRPr kumimoji="0" lang="ko-KR" altLang="en-US" sz="1200" kern="0" dirty="0">
              <a:solidFill>
                <a:prstClr val="black"/>
              </a:solidFill>
              <a:latin typeface="Arial" panose="020B0604020202020204" pitchFamily="34" charset="0"/>
              <a:ea typeface="휴먼모음T" panose="02030504000101010101" pitchFamily="18" charset="-127"/>
            </a:endParaRPr>
          </a:p>
        </p:txBody>
      </p:sp>
      <p:sp>
        <p:nvSpPr>
          <p:cNvPr id="18" name="줄무늬가 있는 오른쪽 화살표 32">
            <a:extLst>
              <a:ext uri="{FF2B5EF4-FFF2-40B4-BE49-F238E27FC236}">
                <a16:creationId xmlns:a16="http://schemas.microsoft.com/office/drawing/2014/main" id="{DE9510FE-CFAF-427A-A563-9518B46C7EFD}"/>
              </a:ext>
            </a:extLst>
          </p:cNvPr>
          <p:cNvSpPr/>
          <p:nvPr/>
        </p:nvSpPr>
        <p:spPr>
          <a:xfrm>
            <a:off x="3959048" y="6242849"/>
            <a:ext cx="1070716" cy="235672"/>
          </a:xfrm>
          <a:prstGeom prst="stripedRight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white"/>
              </a:solidFill>
              <a:latin typeface="Arial Narrow" panose="020B0606020202030204" pitchFamily="34" charset="0"/>
            </a:endParaRPr>
          </a:p>
        </p:txBody>
      </p:sp>
      <p:sp>
        <p:nvSpPr>
          <p:cNvPr id="19" name="직사각형 18">
            <a:extLst>
              <a:ext uri="{FF2B5EF4-FFF2-40B4-BE49-F238E27FC236}">
                <a16:creationId xmlns:a16="http://schemas.microsoft.com/office/drawing/2014/main" id="{F17E20E2-6F85-4B7A-A9B4-6F87BD7F4846}"/>
              </a:ext>
            </a:extLst>
          </p:cNvPr>
          <p:cNvSpPr/>
          <p:nvPr/>
        </p:nvSpPr>
        <p:spPr>
          <a:xfrm>
            <a:off x="3984032" y="6370007"/>
            <a:ext cx="1044133" cy="461665"/>
          </a:xfrm>
          <a:prstGeom prst="rect">
            <a:avLst/>
          </a:prstGeom>
        </p:spPr>
        <p:txBody>
          <a:bodyPr wrap="none">
            <a:spAutoFit/>
          </a:bodyPr>
          <a:lstStyle/>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Industrialization</a:t>
            </a:r>
          </a:p>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(60s~70s)</a:t>
            </a:r>
            <a:endParaRPr kumimoji="0" lang="ko-KR" altLang="en-US" sz="1200" kern="0" dirty="0">
              <a:solidFill>
                <a:prstClr val="black"/>
              </a:solidFill>
              <a:latin typeface="Arial" panose="020B0604020202020204" pitchFamily="34" charset="0"/>
              <a:ea typeface="휴먼모음T" panose="02030504000101010101" pitchFamily="18" charset="-127"/>
            </a:endParaRPr>
          </a:p>
        </p:txBody>
      </p:sp>
      <p:pic>
        <p:nvPicPr>
          <p:cNvPr id="20" name="그림 19">
            <a:extLst>
              <a:ext uri="{FF2B5EF4-FFF2-40B4-BE49-F238E27FC236}">
                <a16:creationId xmlns:a16="http://schemas.microsoft.com/office/drawing/2014/main" id="{C7D14BBE-A5FD-4A10-8EB3-563B4B2BCA41}"/>
              </a:ext>
            </a:extLst>
          </p:cNvPr>
          <p:cNvPicPr>
            <a:picLocks noChangeAspect="1"/>
          </p:cNvPicPr>
          <p:nvPr/>
        </p:nvPicPr>
        <p:blipFill>
          <a:blip r:embed="rId4"/>
          <a:stretch>
            <a:fillRect/>
          </a:stretch>
        </p:blipFill>
        <p:spPr>
          <a:xfrm>
            <a:off x="6733294" y="4932758"/>
            <a:ext cx="2573437" cy="1816629"/>
          </a:xfrm>
          <a:prstGeom prst="rect">
            <a:avLst/>
          </a:prstGeom>
        </p:spPr>
      </p:pic>
      <p:sp>
        <p:nvSpPr>
          <p:cNvPr id="21" name="직사각형 20">
            <a:extLst>
              <a:ext uri="{FF2B5EF4-FFF2-40B4-BE49-F238E27FC236}">
                <a16:creationId xmlns:a16="http://schemas.microsoft.com/office/drawing/2014/main" id="{E78C1CEF-96A7-4E78-B8E9-4267AF375344}"/>
              </a:ext>
            </a:extLst>
          </p:cNvPr>
          <p:cNvSpPr/>
          <p:nvPr/>
        </p:nvSpPr>
        <p:spPr>
          <a:xfrm>
            <a:off x="7102784" y="6824969"/>
            <a:ext cx="1456260"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U.S.A</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22" name="줄무늬가 있는 오른쪽 화살표 36">
            <a:extLst>
              <a:ext uri="{FF2B5EF4-FFF2-40B4-BE49-F238E27FC236}">
                <a16:creationId xmlns:a16="http://schemas.microsoft.com/office/drawing/2014/main" id="{E6E8EB7D-1C61-4E40-B0A5-53A720CCA00C}"/>
              </a:ext>
            </a:extLst>
          </p:cNvPr>
          <p:cNvSpPr/>
          <p:nvPr/>
        </p:nvSpPr>
        <p:spPr>
          <a:xfrm flipH="1">
            <a:off x="6180224" y="6227117"/>
            <a:ext cx="1070716" cy="235672"/>
          </a:xfrm>
          <a:prstGeom prst="stripedRight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white"/>
              </a:solidFill>
              <a:latin typeface="Arial Narrow" panose="020B0606020202030204" pitchFamily="34" charset="0"/>
            </a:endParaRPr>
          </a:p>
        </p:txBody>
      </p:sp>
      <p:sp>
        <p:nvSpPr>
          <p:cNvPr id="23" name="직사각형 22">
            <a:extLst>
              <a:ext uri="{FF2B5EF4-FFF2-40B4-BE49-F238E27FC236}">
                <a16:creationId xmlns:a16="http://schemas.microsoft.com/office/drawing/2014/main" id="{2763B839-6BC8-44AE-B10A-ED7A64585E5B}"/>
              </a:ext>
            </a:extLst>
          </p:cNvPr>
          <p:cNvSpPr/>
          <p:nvPr/>
        </p:nvSpPr>
        <p:spPr>
          <a:xfrm>
            <a:off x="6242852" y="6401472"/>
            <a:ext cx="1044133" cy="461665"/>
          </a:xfrm>
          <a:prstGeom prst="rect">
            <a:avLst/>
          </a:prstGeom>
        </p:spPr>
        <p:txBody>
          <a:bodyPr wrap="none">
            <a:spAutoFit/>
          </a:bodyPr>
          <a:lstStyle/>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Industrialization</a:t>
            </a:r>
          </a:p>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(80s~)</a:t>
            </a:r>
            <a:endParaRPr kumimoji="0" lang="ko-KR" altLang="en-US" sz="1200" kern="0" dirty="0">
              <a:solidFill>
                <a:prstClr val="black"/>
              </a:solidFill>
              <a:latin typeface="Arial" panose="020B0604020202020204" pitchFamily="34" charset="0"/>
              <a:ea typeface="휴먼모음T" panose="02030504000101010101" pitchFamily="18" charset="-127"/>
            </a:endParaRPr>
          </a:p>
        </p:txBody>
      </p:sp>
      <p:pic>
        <p:nvPicPr>
          <p:cNvPr id="24" name="그림 23">
            <a:extLst>
              <a:ext uri="{FF2B5EF4-FFF2-40B4-BE49-F238E27FC236}">
                <a16:creationId xmlns:a16="http://schemas.microsoft.com/office/drawing/2014/main" id="{3B4C415B-9F63-48EB-966A-8227EAA308D5}"/>
              </a:ext>
            </a:extLst>
          </p:cNvPr>
          <p:cNvPicPr>
            <a:picLocks noChangeAspect="1"/>
          </p:cNvPicPr>
          <p:nvPr/>
        </p:nvPicPr>
        <p:blipFill>
          <a:blip r:embed="rId5"/>
          <a:stretch>
            <a:fillRect/>
          </a:stretch>
        </p:blipFill>
        <p:spPr>
          <a:xfrm>
            <a:off x="1106540" y="4531657"/>
            <a:ext cx="980849" cy="1435652"/>
          </a:xfrm>
          <a:prstGeom prst="rect">
            <a:avLst/>
          </a:prstGeom>
        </p:spPr>
      </p:pic>
      <p:pic>
        <p:nvPicPr>
          <p:cNvPr id="25" name="그림 24">
            <a:extLst>
              <a:ext uri="{FF2B5EF4-FFF2-40B4-BE49-F238E27FC236}">
                <a16:creationId xmlns:a16="http://schemas.microsoft.com/office/drawing/2014/main" id="{8D8621E2-CB03-4F8D-ACBF-1244320A7D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4447" y="5932122"/>
            <a:ext cx="780734" cy="1241701"/>
          </a:xfrm>
          <a:prstGeom prst="rect">
            <a:avLst/>
          </a:prstGeom>
        </p:spPr>
      </p:pic>
      <p:sp>
        <p:nvSpPr>
          <p:cNvPr id="26" name="직사각형 25">
            <a:extLst>
              <a:ext uri="{FF2B5EF4-FFF2-40B4-BE49-F238E27FC236}">
                <a16:creationId xmlns:a16="http://schemas.microsoft.com/office/drawing/2014/main" id="{1BEDE37E-89F6-4F70-B29A-8CBEF6AD68B5}"/>
              </a:ext>
            </a:extLst>
          </p:cNvPr>
          <p:cNvSpPr/>
          <p:nvPr/>
        </p:nvSpPr>
        <p:spPr>
          <a:xfrm>
            <a:off x="648618" y="6336915"/>
            <a:ext cx="795574"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Germany</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27" name="직사각형 26">
            <a:extLst>
              <a:ext uri="{FF2B5EF4-FFF2-40B4-BE49-F238E27FC236}">
                <a16:creationId xmlns:a16="http://schemas.microsoft.com/office/drawing/2014/main" id="{4BFFB3A5-F3EA-466F-A8C1-FD51F5002C2D}"/>
              </a:ext>
            </a:extLst>
          </p:cNvPr>
          <p:cNvSpPr/>
          <p:nvPr/>
        </p:nvSpPr>
        <p:spPr>
          <a:xfrm>
            <a:off x="716739" y="5283473"/>
            <a:ext cx="795574"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England</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28" name="아래로 구부러진 화살표 26">
            <a:extLst>
              <a:ext uri="{FF2B5EF4-FFF2-40B4-BE49-F238E27FC236}">
                <a16:creationId xmlns:a16="http://schemas.microsoft.com/office/drawing/2014/main" id="{A0A9DE59-15D8-4235-BFD5-DD2760287EAF}"/>
              </a:ext>
            </a:extLst>
          </p:cNvPr>
          <p:cNvSpPr/>
          <p:nvPr/>
        </p:nvSpPr>
        <p:spPr>
          <a:xfrm rot="21261559" flipV="1">
            <a:off x="2153977" y="6625208"/>
            <a:ext cx="711956" cy="311367"/>
          </a:xfrm>
          <a:prstGeom prst="curvedDown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black"/>
              </a:solidFill>
              <a:latin typeface="Arial Narrow" panose="020B0606020202030204" pitchFamily="34" charset="0"/>
            </a:endParaRPr>
          </a:p>
        </p:txBody>
      </p:sp>
      <mc:AlternateContent xmlns:mc="http://schemas.openxmlformats.org/markup-compatibility/2006" xmlns:p14="http://schemas.microsoft.com/office/powerpoint/2010/main">
        <mc:Choice Requires="p14">
          <p:contentPart p14:bwMode="auto" r:id="rId7">
            <p14:nvContentPartPr>
              <p14:cNvPr id="32" name="잉크 31">
                <a:extLst>
                  <a:ext uri="{FF2B5EF4-FFF2-40B4-BE49-F238E27FC236}">
                    <a16:creationId xmlns:a16="http://schemas.microsoft.com/office/drawing/2014/main" id="{A73A63FE-2A16-436A-B2E7-0B4FFE9FC7CC}"/>
                  </a:ext>
                </a:extLst>
              </p14:cNvPr>
              <p14:cNvContentPartPr/>
              <p14:nvPr/>
            </p14:nvContentPartPr>
            <p14:xfrm>
              <a:off x="5163324" y="6297138"/>
              <a:ext cx="407" cy="498"/>
            </p14:xfrm>
          </p:contentPart>
        </mc:Choice>
        <mc:Fallback xmlns="">
          <p:pic>
            <p:nvPicPr>
              <p:cNvPr id="32" name="잉크 31">
                <a:extLst>
                  <a:ext uri="{FF2B5EF4-FFF2-40B4-BE49-F238E27FC236}">
                    <a16:creationId xmlns:a16="http://schemas.microsoft.com/office/drawing/2014/main" id="{A73A63FE-2A16-436A-B2E7-0B4FFE9FC7CC}"/>
                  </a:ext>
                </a:extLst>
              </p:cNvPr>
              <p:cNvPicPr/>
              <p:nvPr/>
            </p:nvPicPr>
            <p:blipFill>
              <a:blip r:embed="rId8"/>
              <a:stretch>
                <a:fillRect/>
              </a:stretch>
            </p:blipFill>
            <p:spPr>
              <a:xfrm>
                <a:off x="5153149" y="6284688"/>
                <a:ext cx="20350" cy="24900"/>
              </a:xfrm>
              <a:prstGeom prst="rect">
                <a:avLst/>
              </a:prstGeom>
            </p:spPr>
          </p:pic>
        </mc:Fallback>
      </mc:AlternateContent>
      <p:sp>
        <p:nvSpPr>
          <p:cNvPr id="29" name="타원 28">
            <a:extLst>
              <a:ext uri="{FF2B5EF4-FFF2-40B4-BE49-F238E27FC236}">
                <a16:creationId xmlns:a16="http://schemas.microsoft.com/office/drawing/2014/main" id="{8EADC1FD-FA18-4A04-B371-EA7A4D0CF515}"/>
              </a:ext>
            </a:extLst>
          </p:cNvPr>
          <p:cNvSpPr/>
          <p:nvPr/>
        </p:nvSpPr>
        <p:spPr>
          <a:xfrm>
            <a:off x="540606" y="4320691"/>
            <a:ext cx="6192687" cy="2988332"/>
          </a:xfrm>
          <a:prstGeom prst="ellipse">
            <a:avLst/>
          </a:prstGeom>
          <a:solidFill>
            <a:srgbClr val="FFBDBD">
              <a:alpha val="30000"/>
            </a:srgbClr>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2087250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7587464" cy="344261"/>
          </a:xfrm>
        </p:spPr>
        <p:txBody>
          <a:bodyPr/>
          <a:lstStyle/>
          <a:p>
            <a:r>
              <a:rPr lang="en-US" altLang="ko-KR" sz="2400" spc="-94" dirty="0"/>
              <a:t>Ⅳ. </a:t>
            </a:r>
            <a:r>
              <a:rPr lang="en-US" altLang="ko-KR" sz="2400" dirty="0"/>
              <a:t>Construction Technology Chase Stage</a:t>
            </a:r>
            <a:endParaRPr lang="ko-KR" altLang="en-US" sz="2400" spc="-94" dirty="0"/>
          </a:p>
        </p:txBody>
      </p:sp>
      <p:grpSp>
        <p:nvGrpSpPr>
          <p:cNvPr id="6" name="Group 13">
            <a:extLst>
              <a:ext uri="{FF2B5EF4-FFF2-40B4-BE49-F238E27FC236}">
                <a16:creationId xmlns:a16="http://schemas.microsoft.com/office/drawing/2014/main" id="{56D552FB-D069-43F3-A785-988268006992}"/>
              </a:ext>
            </a:extLst>
          </p:cNvPr>
          <p:cNvGrpSpPr/>
          <p:nvPr/>
        </p:nvGrpSpPr>
        <p:grpSpPr>
          <a:xfrm>
            <a:off x="406750" y="1152339"/>
            <a:ext cx="6686584" cy="458739"/>
            <a:chOff x="430907" y="1216704"/>
            <a:chExt cx="7261634" cy="486548"/>
          </a:xfrm>
        </p:grpSpPr>
        <p:sp>
          <p:nvSpPr>
            <p:cNvPr id="10" name="모서리가 둥근 직사각형 16">
              <a:extLst>
                <a:ext uri="{FF2B5EF4-FFF2-40B4-BE49-F238E27FC236}">
                  <a16:creationId xmlns:a16="http://schemas.microsoft.com/office/drawing/2014/main" id="{AAB7092B-00D2-4D7D-A8D4-C4BA91B7265F}"/>
                </a:ext>
              </a:extLst>
            </p:cNvPr>
            <p:cNvSpPr/>
            <p:nvPr/>
          </p:nvSpPr>
          <p:spPr>
            <a:xfrm>
              <a:off x="430907" y="1216704"/>
              <a:ext cx="72616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Construction Technology Chase Stage (1983~1994)</a:t>
              </a:r>
            </a:p>
          </p:txBody>
        </p:sp>
        <p:sp>
          <p:nvSpPr>
            <p:cNvPr id="11" name="Flowchart: Delay 12">
              <a:extLst>
                <a:ext uri="{FF2B5EF4-FFF2-40B4-BE49-F238E27FC236}">
                  <a16:creationId xmlns:a16="http://schemas.microsoft.com/office/drawing/2014/main" id="{74E0BCD9-1375-4B01-8780-382DCA803AC1}"/>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r>
              <a:rPr lang="en-US" altLang="ko-KR" sz="1800" dirty="0"/>
              <a:t>When per capita GNI enters the $10,000 range from the $2,000 range</a:t>
            </a:r>
          </a:p>
          <a:p>
            <a:pPr lvl="1">
              <a:lnSpc>
                <a:spcPct val="150000"/>
              </a:lnSpc>
            </a:pPr>
            <a:r>
              <a:rPr lang="en-US" altLang="ko-KR" sz="1600" dirty="0"/>
              <a:t>Transition from people-oriented construction to technology-oriented construction</a:t>
            </a:r>
          </a:p>
          <a:p>
            <a:pPr>
              <a:lnSpc>
                <a:spcPct val="150000"/>
              </a:lnSpc>
            </a:pPr>
            <a:r>
              <a:rPr lang="en-US" altLang="ko-KR" sz="1800" spc="-100" dirty="0"/>
              <a:t>Chasing construction technology and creating a foundation for technological independence </a:t>
            </a:r>
          </a:p>
          <a:p>
            <a:pPr lvl="1">
              <a:lnSpc>
                <a:spcPct val="150000"/>
              </a:lnSpc>
            </a:pPr>
            <a:r>
              <a:rPr lang="en-US" altLang="ko-KR" sz="1600" dirty="0"/>
              <a:t>The 2nd 10-Year Comprehensive National Land Development Plan (1982~1991)</a:t>
            </a:r>
            <a:endParaRPr lang="en-US" altLang="ko-KR" sz="1611" dirty="0"/>
          </a:p>
          <a:p>
            <a:pPr lvl="2">
              <a:lnSpc>
                <a:spcPct val="150000"/>
              </a:lnSpc>
            </a:pPr>
            <a:r>
              <a:rPr lang="en-US" altLang="ko-KR" sz="1400" dirty="0"/>
              <a:t>Per capita GNI increased from $2,000 to $7,000</a:t>
            </a:r>
          </a:p>
          <a:p>
            <a:pPr lvl="2">
              <a:lnSpc>
                <a:spcPct val="150000"/>
              </a:lnSpc>
            </a:pPr>
            <a:r>
              <a:rPr lang="en-US" altLang="ko-KR" sz="1400" dirty="0"/>
              <a:t>Hosting the 1986 Asian Games and the 1988 Olympic Games, improving the living environment of the people</a:t>
            </a:r>
          </a:p>
          <a:p>
            <a:pPr lvl="2">
              <a:lnSpc>
                <a:spcPct val="150000"/>
              </a:lnSpc>
            </a:pPr>
            <a:r>
              <a:rPr lang="en-US" altLang="ko-KR" sz="1400" dirty="0"/>
              <a:t>Announcement and commencement of development of new towns such as </a:t>
            </a:r>
            <a:r>
              <a:rPr lang="en-US" altLang="ko-KR" sz="1400" dirty="0" err="1"/>
              <a:t>Bundang</a:t>
            </a:r>
            <a:r>
              <a:rPr lang="en-US" altLang="ko-KR" sz="1400" dirty="0"/>
              <a:t>, </a:t>
            </a:r>
            <a:r>
              <a:rPr lang="en-US" altLang="ko-KR" sz="1400" dirty="0" err="1"/>
              <a:t>Ilsan</a:t>
            </a:r>
            <a:r>
              <a:rPr lang="en-US" altLang="ko-KR" sz="1400" dirty="0"/>
              <a:t>, etc.</a:t>
            </a:r>
          </a:p>
          <a:p>
            <a:pPr lvl="1">
              <a:lnSpc>
                <a:spcPct val="150000"/>
              </a:lnSpc>
            </a:pPr>
            <a:r>
              <a:rPr lang="en-US" altLang="ko-KR" sz="1600" dirty="0"/>
              <a:t>Entering the era of full-scale construction technology development with the establishment of the KICT (Korea Institute of Civil Engineering and Building Technology) (1983.06)</a:t>
            </a:r>
            <a:endParaRPr lang="en-US" altLang="ko-KR" sz="1600" dirty="0">
              <a:solidFill>
                <a:prstClr val="black"/>
              </a:solidFill>
            </a:endParaRPr>
          </a:p>
          <a:p>
            <a:pPr lvl="2">
              <a:lnSpc>
                <a:spcPct val="150000"/>
              </a:lnSpc>
            </a:pPr>
            <a:r>
              <a:rPr lang="en-US" altLang="ko-KR" sz="1400" dirty="0"/>
              <a:t>Time to overcome the foreign exchange crisis by entering the Middle East construction industry in the early 1980s</a:t>
            </a:r>
          </a:p>
          <a:p>
            <a:pPr lvl="1">
              <a:lnSpc>
                <a:spcPct val="150000"/>
              </a:lnSpc>
            </a:pPr>
            <a:r>
              <a:rPr lang="en-US" altLang="ko-KR" sz="1600" dirty="0"/>
              <a:t>Enactment of Construction Technology Management Act entered into force (Jan. 1988)</a:t>
            </a:r>
          </a:p>
          <a:p>
            <a:pPr lvl="2">
              <a:lnSpc>
                <a:spcPct val="150000"/>
              </a:lnSpc>
            </a:pPr>
            <a:r>
              <a:rPr lang="en-US" altLang="ko-KR" sz="1400" dirty="0"/>
              <a:t>The law was enacted in the wake of the fire incident at the Independence Hall in 1986.</a:t>
            </a:r>
          </a:p>
          <a:p>
            <a:pPr lvl="2">
              <a:lnSpc>
                <a:spcPct val="150000"/>
              </a:lnSpc>
            </a:pPr>
            <a:r>
              <a:rPr lang="en-US" altLang="ko-KR" sz="1400" dirty="0"/>
              <a:t>Establishing a support system and expanding the budget for the government's R&amp;D of construction technology</a:t>
            </a:r>
            <a:endParaRPr lang="en-US" altLang="ko-KR" sz="1400" spc="-100" dirty="0"/>
          </a:p>
        </p:txBody>
      </p:sp>
    </p:spTree>
    <p:extLst>
      <p:ext uri="{BB962C8B-B14F-4D97-AF65-F5344CB8AC3E}">
        <p14:creationId xmlns:p14="http://schemas.microsoft.com/office/powerpoint/2010/main" val="2339110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7587464" cy="344261"/>
          </a:xfrm>
        </p:spPr>
        <p:txBody>
          <a:bodyPr/>
          <a:lstStyle/>
          <a:p>
            <a:r>
              <a:rPr lang="en-US" altLang="ko-KR" sz="2400" spc="-94" dirty="0"/>
              <a:t>Ⅳ. </a:t>
            </a:r>
            <a:r>
              <a:rPr lang="en-US" altLang="ko-KR" sz="2400" dirty="0"/>
              <a:t>Construction Technology Chase Stage</a:t>
            </a:r>
            <a:endParaRPr lang="ko-KR" altLang="en-US" sz="2400" spc="-94" dirty="0"/>
          </a:p>
        </p:txBody>
      </p:sp>
      <p:grpSp>
        <p:nvGrpSpPr>
          <p:cNvPr id="6" name="Group 13">
            <a:extLst>
              <a:ext uri="{FF2B5EF4-FFF2-40B4-BE49-F238E27FC236}">
                <a16:creationId xmlns:a16="http://schemas.microsoft.com/office/drawing/2014/main" id="{56D552FB-D069-43F3-A785-988268006992}"/>
              </a:ext>
            </a:extLst>
          </p:cNvPr>
          <p:cNvGrpSpPr/>
          <p:nvPr/>
        </p:nvGrpSpPr>
        <p:grpSpPr>
          <a:xfrm>
            <a:off x="406750" y="1152339"/>
            <a:ext cx="6686584" cy="458739"/>
            <a:chOff x="430907" y="1216704"/>
            <a:chExt cx="7261634" cy="486548"/>
          </a:xfrm>
        </p:grpSpPr>
        <p:sp>
          <p:nvSpPr>
            <p:cNvPr id="10" name="모서리가 둥근 직사각형 16">
              <a:extLst>
                <a:ext uri="{FF2B5EF4-FFF2-40B4-BE49-F238E27FC236}">
                  <a16:creationId xmlns:a16="http://schemas.microsoft.com/office/drawing/2014/main" id="{AAB7092B-00D2-4D7D-A8D4-C4BA91B7265F}"/>
                </a:ext>
              </a:extLst>
            </p:cNvPr>
            <p:cNvSpPr/>
            <p:nvPr/>
          </p:nvSpPr>
          <p:spPr>
            <a:xfrm>
              <a:off x="430907" y="1216704"/>
              <a:ext cx="72616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Construction Technology Chase Stage (1983~1994)</a:t>
              </a:r>
            </a:p>
          </p:txBody>
        </p:sp>
        <p:sp>
          <p:nvSpPr>
            <p:cNvPr id="11" name="Flowchart: Delay 12">
              <a:extLst>
                <a:ext uri="{FF2B5EF4-FFF2-40B4-BE49-F238E27FC236}">
                  <a16:creationId xmlns:a16="http://schemas.microsoft.com/office/drawing/2014/main" id="{74E0BCD9-1375-4B01-8780-382DCA803AC1}"/>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r>
              <a:rPr lang="en-US" altLang="ko-KR" sz="1800" dirty="0"/>
              <a:t>Moving from quantitative growth to qualitative growth</a:t>
            </a:r>
          </a:p>
          <a:p>
            <a:pPr lvl="1">
              <a:lnSpc>
                <a:spcPct val="150000"/>
              </a:lnSpc>
            </a:pPr>
            <a:r>
              <a:rPr lang="en-US" altLang="ko-KR" sz="1600" dirty="0"/>
              <a:t>Expansion of technology development investment by construction companies</a:t>
            </a:r>
          </a:p>
          <a:p>
            <a:pPr lvl="2">
              <a:lnSpc>
                <a:spcPct val="150000"/>
              </a:lnSpc>
            </a:pPr>
            <a:r>
              <a:rPr lang="en-US" altLang="ko-KR" sz="1400" dirty="0"/>
              <a:t>10-20% annual </a:t>
            </a:r>
            <a:r>
              <a:rPr lang="en-US" altLang="ko-KR" sz="1400" dirty="0">
                <a:solidFill>
                  <a:prstClr val="black"/>
                </a:solidFill>
              </a:rPr>
              <a:t>technology</a:t>
            </a:r>
            <a:r>
              <a:rPr lang="en-US" altLang="ko-KR" sz="1600" b="1" dirty="0">
                <a:solidFill>
                  <a:prstClr val="black"/>
                </a:solidFill>
              </a:rPr>
              <a:t> </a:t>
            </a:r>
            <a:r>
              <a:rPr lang="en-US" altLang="ko-KR" sz="1400" dirty="0"/>
              <a:t>investment budget increase since 1985</a:t>
            </a:r>
          </a:p>
          <a:p>
            <a:pPr lvl="2">
              <a:lnSpc>
                <a:spcPct val="150000"/>
              </a:lnSpc>
            </a:pPr>
            <a:r>
              <a:rPr lang="en-US" altLang="ko-KR" sz="1400" dirty="0"/>
              <a:t>Increase in establishment of research departments and technology research centers by company</a:t>
            </a:r>
          </a:p>
          <a:p>
            <a:pPr lvl="2">
              <a:lnSpc>
                <a:spcPct val="150000"/>
              </a:lnSpc>
            </a:pPr>
            <a:r>
              <a:rPr lang="en-US" altLang="ko-KR" sz="1400" dirty="0"/>
              <a:t>Large construction companies prepare for the Uruguay round: Pursue EC (Engineering Construction) and promote competitiveness in plant construction</a:t>
            </a:r>
          </a:p>
          <a:p>
            <a:pPr lvl="1">
              <a:lnSpc>
                <a:spcPct val="150000"/>
              </a:lnSpc>
            </a:pPr>
            <a:r>
              <a:rPr lang="en-US" altLang="ko-KR" sz="1600" dirty="0"/>
              <a:t>The government is interested in solving social problems such as maintenance of living environment facilities such as housing and water and sewerage in economic development centered on growth</a:t>
            </a:r>
          </a:p>
          <a:p>
            <a:pPr lvl="2">
              <a:lnSpc>
                <a:spcPct val="150000"/>
              </a:lnSpc>
            </a:pPr>
            <a:r>
              <a:rPr lang="en-US" altLang="ko-KR" sz="1400" dirty="0"/>
              <a:t>Expansion of housing supply, formation of a wide-area water supply system</a:t>
            </a:r>
          </a:p>
          <a:p>
            <a:pPr lvl="2">
              <a:lnSpc>
                <a:spcPct val="150000"/>
              </a:lnSpc>
            </a:pPr>
            <a:r>
              <a:rPr lang="en-US" altLang="ko-KR" sz="1400" dirty="0"/>
              <a:t>Expanded environmental impact assessments such as domestic sewage and industrial wastewater</a:t>
            </a:r>
          </a:p>
          <a:p>
            <a:pPr lvl="2">
              <a:lnSpc>
                <a:spcPct val="150000"/>
              </a:lnSpc>
            </a:pPr>
            <a:r>
              <a:rPr lang="en-US" altLang="ko-KR" sz="1400" dirty="0"/>
              <a:t>The period of transition from development-oriented construction to construction that improves the quality of life such as environmental improvement</a:t>
            </a:r>
          </a:p>
          <a:p>
            <a:pPr lvl="1">
              <a:lnSpc>
                <a:spcPct val="150000"/>
              </a:lnSpc>
            </a:pPr>
            <a:r>
              <a:rPr lang="en-US" altLang="ko-KR" sz="1600" dirty="0"/>
              <a:t>First application of cement pavement technology highway: 88 Olympic Expressway</a:t>
            </a:r>
          </a:p>
          <a:p>
            <a:pPr lvl="1">
              <a:lnSpc>
                <a:spcPct val="150000"/>
              </a:lnSpc>
            </a:pPr>
            <a:r>
              <a:rPr lang="en-US" altLang="ko-KR" sz="1600" dirty="0"/>
              <a:t>Yeouido 63 Building (high-rise steel structure) completed: 1985</a:t>
            </a:r>
          </a:p>
        </p:txBody>
      </p:sp>
    </p:spTree>
    <p:extLst>
      <p:ext uri="{BB962C8B-B14F-4D97-AF65-F5344CB8AC3E}">
        <p14:creationId xmlns:p14="http://schemas.microsoft.com/office/powerpoint/2010/main" val="370593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7587464" cy="344261"/>
          </a:xfrm>
        </p:spPr>
        <p:txBody>
          <a:bodyPr/>
          <a:lstStyle/>
          <a:p>
            <a:r>
              <a:rPr lang="en-US" altLang="ko-KR" sz="2400" spc="-94" dirty="0"/>
              <a:t>Ⅳ. </a:t>
            </a:r>
            <a:r>
              <a:rPr lang="en-US" altLang="ko-KR" sz="2400" dirty="0"/>
              <a:t>Construction Technology Chase Stage</a:t>
            </a:r>
            <a:endParaRPr lang="ko-KR" altLang="en-US" sz="2400" spc="-94" dirty="0"/>
          </a:p>
        </p:txBody>
      </p:sp>
      <p:grpSp>
        <p:nvGrpSpPr>
          <p:cNvPr id="6" name="Group 13">
            <a:extLst>
              <a:ext uri="{FF2B5EF4-FFF2-40B4-BE49-F238E27FC236}">
                <a16:creationId xmlns:a16="http://schemas.microsoft.com/office/drawing/2014/main" id="{56D552FB-D069-43F3-A785-988268006992}"/>
              </a:ext>
            </a:extLst>
          </p:cNvPr>
          <p:cNvGrpSpPr/>
          <p:nvPr/>
        </p:nvGrpSpPr>
        <p:grpSpPr>
          <a:xfrm>
            <a:off x="406750" y="1152339"/>
            <a:ext cx="5498452" cy="458739"/>
            <a:chOff x="430907" y="1216704"/>
            <a:chExt cx="7261634" cy="486548"/>
          </a:xfrm>
        </p:grpSpPr>
        <p:sp>
          <p:nvSpPr>
            <p:cNvPr id="10" name="모서리가 둥근 직사각형 16">
              <a:extLst>
                <a:ext uri="{FF2B5EF4-FFF2-40B4-BE49-F238E27FC236}">
                  <a16:creationId xmlns:a16="http://schemas.microsoft.com/office/drawing/2014/main" id="{AAB7092B-00D2-4D7D-A8D4-C4BA91B7265F}"/>
                </a:ext>
              </a:extLst>
            </p:cNvPr>
            <p:cNvSpPr/>
            <p:nvPr/>
          </p:nvSpPr>
          <p:spPr>
            <a:xfrm>
              <a:off x="430907" y="1216704"/>
              <a:ext cx="72616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The Full Introduction of US Building Code</a:t>
              </a:r>
            </a:p>
          </p:txBody>
        </p:sp>
        <p:sp>
          <p:nvSpPr>
            <p:cNvPr id="11" name="Flowchart: Delay 12">
              <a:extLst>
                <a:ext uri="{FF2B5EF4-FFF2-40B4-BE49-F238E27FC236}">
                  <a16:creationId xmlns:a16="http://schemas.microsoft.com/office/drawing/2014/main" id="{74E0BCD9-1375-4B01-8780-382DCA803AC1}"/>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r>
              <a:rPr lang="en-US" altLang="ko-KR" sz="1800" dirty="0"/>
              <a:t>Reflecting the influence and introduction of US Building Code</a:t>
            </a:r>
          </a:p>
          <a:p>
            <a:pPr lvl="1">
              <a:lnSpc>
                <a:spcPct val="150000"/>
              </a:lnSpc>
            </a:pPr>
            <a:r>
              <a:rPr lang="en-US" altLang="ko-KR" sz="1600" dirty="0"/>
              <a:t>Start of transition from Japan-centered Building Code to US-centered Building Code</a:t>
            </a:r>
          </a:p>
          <a:p>
            <a:pPr lvl="2">
              <a:lnSpc>
                <a:spcPct val="150000"/>
              </a:lnSpc>
            </a:pPr>
            <a:r>
              <a:rPr lang="en-US" altLang="ko-KR" sz="1400" dirty="0"/>
              <a:t>Entering the era of construction technology development and expanding the return of Korean students studying in the USA to their home countries</a:t>
            </a:r>
          </a:p>
          <a:p>
            <a:pPr lvl="1">
              <a:lnSpc>
                <a:spcPct val="150000"/>
              </a:lnSpc>
            </a:pPr>
            <a:r>
              <a:rPr lang="en-US" altLang="ko-KR" sz="1600" dirty="0"/>
              <a:t>Start of Local Adaptation to the Building Code suitable for the situation in Korea</a:t>
            </a:r>
          </a:p>
          <a:p>
            <a:pPr lvl="2">
              <a:lnSpc>
                <a:spcPct val="150000"/>
              </a:lnSpc>
            </a:pPr>
            <a:r>
              <a:rPr lang="en-US" altLang="ko-KR" sz="1412" dirty="0"/>
              <a:t>Start of the revised</a:t>
            </a:r>
            <a:r>
              <a:rPr lang="ko-KR" altLang="en-US" sz="1412" dirty="0"/>
              <a:t> </a:t>
            </a:r>
            <a:r>
              <a:rPr lang="en-US" altLang="ko-KR" sz="1412" dirty="0"/>
              <a:t>work on Korean Building Code in preparation for the WTO </a:t>
            </a:r>
          </a:p>
          <a:p>
            <a:pPr lvl="1">
              <a:lnSpc>
                <a:spcPct val="150000"/>
              </a:lnSpc>
            </a:pPr>
            <a:r>
              <a:rPr lang="en-US" altLang="ko-KR" sz="1600" dirty="0"/>
              <a:t>Countries that influenced the establishment of Korea Building Code system</a:t>
            </a:r>
            <a:endParaRPr lang="en-US" altLang="ko-KR" sz="1400" dirty="0"/>
          </a:p>
        </p:txBody>
      </p:sp>
      <p:sp>
        <p:nvSpPr>
          <p:cNvPr id="30" name="모서리가 둥근 직사각형 13">
            <a:extLst>
              <a:ext uri="{FF2B5EF4-FFF2-40B4-BE49-F238E27FC236}">
                <a16:creationId xmlns:a16="http://schemas.microsoft.com/office/drawing/2014/main" id="{C07D64C7-06A1-404C-B26F-40773C41E8F6}"/>
              </a:ext>
            </a:extLst>
          </p:cNvPr>
          <p:cNvSpPr/>
          <p:nvPr/>
        </p:nvSpPr>
        <p:spPr>
          <a:xfrm>
            <a:off x="684622" y="4459649"/>
            <a:ext cx="8640960" cy="2777366"/>
          </a:xfrm>
          <a:prstGeom prst="roundRect">
            <a:avLst/>
          </a:prstGeom>
          <a:solidFill>
            <a:sysClr val="window" lastClr="FFFFFF">
              <a:alpha val="93000"/>
            </a:sysClr>
          </a:soli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a:solidFill>
                <a:prstClr val="white"/>
              </a:solidFill>
              <a:latin typeface="Times New Roman" panose="02020603050405020304" pitchFamily="18" charset="0"/>
              <a:cs typeface="Times New Roman" panose="02020603050405020304" pitchFamily="18" charset="0"/>
            </a:endParaRPr>
          </a:p>
        </p:txBody>
      </p:sp>
      <p:pic>
        <p:nvPicPr>
          <p:cNvPr id="31" name="그림 30">
            <a:extLst>
              <a:ext uri="{FF2B5EF4-FFF2-40B4-BE49-F238E27FC236}">
                <a16:creationId xmlns:a16="http://schemas.microsoft.com/office/drawing/2014/main" id="{4DBAB91B-C048-4B9D-817F-AAB7D9EBDA56}"/>
              </a:ext>
            </a:extLst>
          </p:cNvPr>
          <p:cNvPicPr>
            <a:picLocks noChangeAspect="1"/>
          </p:cNvPicPr>
          <p:nvPr/>
        </p:nvPicPr>
        <p:blipFill>
          <a:blip r:embed="rId2"/>
          <a:stretch>
            <a:fillRect/>
          </a:stretch>
        </p:blipFill>
        <p:spPr>
          <a:xfrm>
            <a:off x="2497864" y="4527280"/>
            <a:ext cx="1544236" cy="2304887"/>
          </a:xfrm>
          <a:prstGeom prst="rect">
            <a:avLst/>
          </a:prstGeom>
        </p:spPr>
      </p:pic>
      <p:pic>
        <p:nvPicPr>
          <p:cNvPr id="32" name="그림 31">
            <a:extLst>
              <a:ext uri="{FF2B5EF4-FFF2-40B4-BE49-F238E27FC236}">
                <a16:creationId xmlns:a16="http://schemas.microsoft.com/office/drawing/2014/main" id="{915834BC-C930-4AF7-8CB0-9812CC91FB1C}"/>
              </a:ext>
            </a:extLst>
          </p:cNvPr>
          <p:cNvPicPr>
            <a:picLocks noChangeAspect="1"/>
          </p:cNvPicPr>
          <p:nvPr/>
        </p:nvPicPr>
        <p:blipFill>
          <a:blip r:embed="rId3"/>
          <a:stretch>
            <a:fillRect/>
          </a:stretch>
        </p:blipFill>
        <p:spPr>
          <a:xfrm>
            <a:off x="4967018" y="4527280"/>
            <a:ext cx="1270456" cy="2268735"/>
          </a:xfrm>
          <a:prstGeom prst="rect">
            <a:avLst/>
          </a:prstGeom>
        </p:spPr>
      </p:pic>
      <p:sp>
        <p:nvSpPr>
          <p:cNvPr id="33" name="직사각형 32">
            <a:extLst>
              <a:ext uri="{FF2B5EF4-FFF2-40B4-BE49-F238E27FC236}">
                <a16:creationId xmlns:a16="http://schemas.microsoft.com/office/drawing/2014/main" id="{764793F2-798D-4C33-A996-A0BE8AD9400B}"/>
              </a:ext>
            </a:extLst>
          </p:cNvPr>
          <p:cNvSpPr/>
          <p:nvPr/>
        </p:nvSpPr>
        <p:spPr>
          <a:xfrm>
            <a:off x="2479132" y="6752961"/>
            <a:ext cx="1456260"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Japan</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34" name="아래로 구부러진 화살표 26">
            <a:extLst>
              <a:ext uri="{FF2B5EF4-FFF2-40B4-BE49-F238E27FC236}">
                <a16:creationId xmlns:a16="http://schemas.microsoft.com/office/drawing/2014/main" id="{985CC6D2-AF0A-4B48-88B9-0D9EEA436B5D}"/>
              </a:ext>
            </a:extLst>
          </p:cNvPr>
          <p:cNvSpPr/>
          <p:nvPr/>
        </p:nvSpPr>
        <p:spPr>
          <a:xfrm rot="338441">
            <a:off x="2146633" y="5182497"/>
            <a:ext cx="711956" cy="311367"/>
          </a:xfrm>
          <a:prstGeom prst="curvedDown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black"/>
              </a:solidFill>
              <a:latin typeface="Arial Narrow" panose="020B0606020202030204" pitchFamily="34" charset="0"/>
            </a:endParaRPr>
          </a:p>
        </p:txBody>
      </p:sp>
      <p:sp>
        <p:nvSpPr>
          <p:cNvPr id="35" name="아래로 구부러진 화살표 28">
            <a:extLst>
              <a:ext uri="{FF2B5EF4-FFF2-40B4-BE49-F238E27FC236}">
                <a16:creationId xmlns:a16="http://schemas.microsoft.com/office/drawing/2014/main" id="{0F281B3E-7849-4A75-866D-F3679450F2B0}"/>
              </a:ext>
            </a:extLst>
          </p:cNvPr>
          <p:cNvSpPr/>
          <p:nvPr/>
        </p:nvSpPr>
        <p:spPr>
          <a:xfrm rot="338441">
            <a:off x="3969052" y="5010171"/>
            <a:ext cx="968752" cy="510886"/>
          </a:xfrm>
          <a:prstGeom prst="curvedDown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black"/>
              </a:solidFill>
              <a:latin typeface="Arial Narrow" panose="020B0606020202030204" pitchFamily="34" charset="0"/>
            </a:endParaRPr>
          </a:p>
        </p:txBody>
      </p:sp>
      <p:sp>
        <p:nvSpPr>
          <p:cNvPr id="36" name="직사각형 35">
            <a:extLst>
              <a:ext uri="{FF2B5EF4-FFF2-40B4-BE49-F238E27FC236}">
                <a16:creationId xmlns:a16="http://schemas.microsoft.com/office/drawing/2014/main" id="{807A9463-34B0-4AF2-AD02-8309026A557C}"/>
              </a:ext>
            </a:extLst>
          </p:cNvPr>
          <p:cNvSpPr/>
          <p:nvPr/>
        </p:nvSpPr>
        <p:spPr>
          <a:xfrm>
            <a:off x="4856507" y="6752961"/>
            <a:ext cx="1456260"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Korea</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37" name="직사각형 36">
            <a:extLst>
              <a:ext uri="{FF2B5EF4-FFF2-40B4-BE49-F238E27FC236}">
                <a16:creationId xmlns:a16="http://schemas.microsoft.com/office/drawing/2014/main" id="{C39D3EB7-C944-437A-AF20-E9FDC8091EA0}"/>
              </a:ext>
            </a:extLst>
          </p:cNvPr>
          <p:cNvSpPr/>
          <p:nvPr/>
        </p:nvSpPr>
        <p:spPr>
          <a:xfrm>
            <a:off x="3937269" y="5448421"/>
            <a:ext cx="936860" cy="461665"/>
          </a:xfrm>
          <a:prstGeom prst="rect">
            <a:avLst/>
          </a:prstGeom>
        </p:spPr>
        <p:txBody>
          <a:bodyPr wrap="none">
            <a:spAutoFit/>
          </a:bodyPr>
          <a:lstStyle/>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Colonial Rule</a:t>
            </a:r>
          </a:p>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(early 20C)</a:t>
            </a:r>
            <a:endParaRPr kumimoji="0" lang="ko-KR" altLang="en-US" sz="1200" kern="0" dirty="0">
              <a:solidFill>
                <a:prstClr val="black"/>
              </a:solidFill>
              <a:latin typeface="Arial" panose="020B0604020202020204" pitchFamily="34" charset="0"/>
              <a:ea typeface="휴먼모음T" panose="02030504000101010101" pitchFamily="18" charset="-127"/>
            </a:endParaRPr>
          </a:p>
        </p:txBody>
      </p:sp>
      <p:sp>
        <p:nvSpPr>
          <p:cNvPr id="38" name="줄무늬가 있는 오른쪽 화살표 32">
            <a:extLst>
              <a:ext uri="{FF2B5EF4-FFF2-40B4-BE49-F238E27FC236}">
                <a16:creationId xmlns:a16="http://schemas.microsoft.com/office/drawing/2014/main" id="{929B8E0A-E96D-453F-AA47-4DBC36288E82}"/>
              </a:ext>
            </a:extLst>
          </p:cNvPr>
          <p:cNvSpPr/>
          <p:nvPr/>
        </p:nvSpPr>
        <p:spPr>
          <a:xfrm>
            <a:off x="3959048" y="6170841"/>
            <a:ext cx="1070716" cy="235672"/>
          </a:xfrm>
          <a:prstGeom prst="stripedRight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white"/>
              </a:solidFill>
              <a:latin typeface="Arial Narrow" panose="020B0606020202030204" pitchFamily="34" charset="0"/>
            </a:endParaRPr>
          </a:p>
        </p:txBody>
      </p:sp>
      <p:sp>
        <p:nvSpPr>
          <p:cNvPr id="39" name="직사각형 38">
            <a:extLst>
              <a:ext uri="{FF2B5EF4-FFF2-40B4-BE49-F238E27FC236}">
                <a16:creationId xmlns:a16="http://schemas.microsoft.com/office/drawing/2014/main" id="{8B36586F-A6BF-46AF-AC99-6B4F1F4810C5}"/>
              </a:ext>
            </a:extLst>
          </p:cNvPr>
          <p:cNvSpPr/>
          <p:nvPr/>
        </p:nvSpPr>
        <p:spPr>
          <a:xfrm>
            <a:off x="3984032" y="6297999"/>
            <a:ext cx="1044133" cy="461665"/>
          </a:xfrm>
          <a:prstGeom prst="rect">
            <a:avLst/>
          </a:prstGeom>
        </p:spPr>
        <p:txBody>
          <a:bodyPr wrap="none">
            <a:spAutoFit/>
          </a:bodyPr>
          <a:lstStyle/>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Industrialization</a:t>
            </a:r>
          </a:p>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(60s~70s)</a:t>
            </a:r>
            <a:endParaRPr kumimoji="0" lang="ko-KR" altLang="en-US" sz="1200" kern="0" dirty="0">
              <a:solidFill>
                <a:prstClr val="black"/>
              </a:solidFill>
              <a:latin typeface="Arial" panose="020B0604020202020204" pitchFamily="34" charset="0"/>
              <a:ea typeface="휴먼모음T" panose="02030504000101010101" pitchFamily="18" charset="-127"/>
            </a:endParaRPr>
          </a:p>
        </p:txBody>
      </p:sp>
      <p:pic>
        <p:nvPicPr>
          <p:cNvPr id="40" name="그림 39">
            <a:extLst>
              <a:ext uri="{FF2B5EF4-FFF2-40B4-BE49-F238E27FC236}">
                <a16:creationId xmlns:a16="http://schemas.microsoft.com/office/drawing/2014/main" id="{9F8FA8D2-E3C1-48C6-A4A4-D3BD7CD0A50B}"/>
              </a:ext>
            </a:extLst>
          </p:cNvPr>
          <p:cNvPicPr>
            <a:picLocks noChangeAspect="1"/>
          </p:cNvPicPr>
          <p:nvPr/>
        </p:nvPicPr>
        <p:blipFill>
          <a:blip r:embed="rId4"/>
          <a:stretch>
            <a:fillRect/>
          </a:stretch>
        </p:blipFill>
        <p:spPr>
          <a:xfrm>
            <a:off x="6733294" y="4860750"/>
            <a:ext cx="2573437" cy="1816629"/>
          </a:xfrm>
          <a:prstGeom prst="rect">
            <a:avLst/>
          </a:prstGeom>
        </p:spPr>
      </p:pic>
      <p:sp>
        <p:nvSpPr>
          <p:cNvPr id="41" name="직사각형 40">
            <a:extLst>
              <a:ext uri="{FF2B5EF4-FFF2-40B4-BE49-F238E27FC236}">
                <a16:creationId xmlns:a16="http://schemas.microsoft.com/office/drawing/2014/main" id="{F9B8142A-7338-4578-98FE-2A87AEFF95F5}"/>
              </a:ext>
            </a:extLst>
          </p:cNvPr>
          <p:cNvSpPr/>
          <p:nvPr/>
        </p:nvSpPr>
        <p:spPr>
          <a:xfrm>
            <a:off x="7102784" y="6752961"/>
            <a:ext cx="1456260"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U.S.A</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42" name="줄무늬가 있는 오른쪽 화살표 36">
            <a:extLst>
              <a:ext uri="{FF2B5EF4-FFF2-40B4-BE49-F238E27FC236}">
                <a16:creationId xmlns:a16="http://schemas.microsoft.com/office/drawing/2014/main" id="{DC552F85-2A48-4894-8FF2-C7C8271C7193}"/>
              </a:ext>
            </a:extLst>
          </p:cNvPr>
          <p:cNvSpPr/>
          <p:nvPr/>
        </p:nvSpPr>
        <p:spPr>
          <a:xfrm flipH="1">
            <a:off x="6180224" y="6155109"/>
            <a:ext cx="1070716" cy="235672"/>
          </a:xfrm>
          <a:prstGeom prst="stripedRight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white"/>
              </a:solidFill>
              <a:latin typeface="Arial Narrow" panose="020B0606020202030204" pitchFamily="34" charset="0"/>
            </a:endParaRPr>
          </a:p>
        </p:txBody>
      </p:sp>
      <p:sp>
        <p:nvSpPr>
          <p:cNvPr id="43" name="직사각형 42">
            <a:extLst>
              <a:ext uri="{FF2B5EF4-FFF2-40B4-BE49-F238E27FC236}">
                <a16:creationId xmlns:a16="http://schemas.microsoft.com/office/drawing/2014/main" id="{E4845026-EDE3-4E16-ACDA-339C4BF4643B}"/>
              </a:ext>
            </a:extLst>
          </p:cNvPr>
          <p:cNvSpPr/>
          <p:nvPr/>
        </p:nvSpPr>
        <p:spPr>
          <a:xfrm>
            <a:off x="6242852" y="6329464"/>
            <a:ext cx="1044133" cy="461665"/>
          </a:xfrm>
          <a:prstGeom prst="rect">
            <a:avLst/>
          </a:prstGeom>
        </p:spPr>
        <p:txBody>
          <a:bodyPr wrap="none">
            <a:spAutoFit/>
          </a:bodyPr>
          <a:lstStyle/>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Industrialization</a:t>
            </a:r>
          </a:p>
          <a:p>
            <a:pPr algn="ctr" defTabSz="431048" fontAlgn="auto" latinLnBrk="0">
              <a:spcBef>
                <a:spcPts val="0"/>
              </a:spcBef>
              <a:spcAft>
                <a:spcPts val="0"/>
              </a:spcAft>
              <a:defRPr/>
            </a:pPr>
            <a:r>
              <a:rPr kumimoji="0" lang="en-US" altLang="ko-KR" sz="1200" kern="0" spc="-94" dirty="0">
                <a:solidFill>
                  <a:prstClr val="black"/>
                </a:solidFill>
                <a:latin typeface="Arial" panose="020B0604020202020204" pitchFamily="34" charset="0"/>
                <a:ea typeface="Cambria" panose="02040503050406030204" pitchFamily="18" charset="0"/>
              </a:rPr>
              <a:t>(80s~)</a:t>
            </a:r>
            <a:endParaRPr kumimoji="0" lang="ko-KR" altLang="en-US" sz="1200" kern="0" dirty="0">
              <a:solidFill>
                <a:prstClr val="black"/>
              </a:solidFill>
              <a:latin typeface="Arial" panose="020B0604020202020204" pitchFamily="34" charset="0"/>
              <a:ea typeface="휴먼모음T" panose="02030504000101010101" pitchFamily="18" charset="-127"/>
            </a:endParaRPr>
          </a:p>
        </p:txBody>
      </p:sp>
      <p:pic>
        <p:nvPicPr>
          <p:cNvPr id="44" name="그림 43">
            <a:extLst>
              <a:ext uri="{FF2B5EF4-FFF2-40B4-BE49-F238E27FC236}">
                <a16:creationId xmlns:a16="http://schemas.microsoft.com/office/drawing/2014/main" id="{27FD75D1-8446-4460-A2E5-BE2959614BEF}"/>
              </a:ext>
            </a:extLst>
          </p:cNvPr>
          <p:cNvPicPr>
            <a:picLocks noChangeAspect="1"/>
          </p:cNvPicPr>
          <p:nvPr/>
        </p:nvPicPr>
        <p:blipFill>
          <a:blip r:embed="rId5"/>
          <a:stretch>
            <a:fillRect/>
          </a:stretch>
        </p:blipFill>
        <p:spPr>
          <a:xfrm>
            <a:off x="1106540" y="4459649"/>
            <a:ext cx="980849" cy="1435652"/>
          </a:xfrm>
          <a:prstGeom prst="rect">
            <a:avLst/>
          </a:prstGeom>
        </p:spPr>
      </p:pic>
      <p:pic>
        <p:nvPicPr>
          <p:cNvPr id="45" name="그림 44">
            <a:extLst>
              <a:ext uri="{FF2B5EF4-FFF2-40B4-BE49-F238E27FC236}">
                <a16:creationId xmlns:a16="http://schemas.microsoft.com/office/drawing/2014/main" id="{36721E43-E60D-4411-BA0A-A0193358F22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74447" y="5860114"/>
            <a:ext cx="780734" cy="1241701"/>
          </a:xfrm>
          <a:prstGeom prst="rect">
            <a:avLst/>
          </a:prstGeom>
        </p:spPr>
      </p:pic>
      <p:sp>
        <p:nvSpPr>
          <p:cNvPr id="46" name="직사각형 45">
            <a:extLst>
              <a:ext uri="{FF2B5EF4-FFF2-40B4-BE49-F238E27FC236}">
                <a16:creationId xmlns:a16="http://schemas.microsoft.com/office/drawing/2014/main" id="{E148051E-BECF-40FC-A36A-86E8089D5CE2}"/>
              </a:ext>
            </a:extLst>
          </p:cNvPr>
          <p:cNvSpPr/>
          <p:nvPr/>
        </p:nvSpPr>
        <p:spPr>
          <a:xfrm>
            <a:off x="648618" y="6264907"/>
            <a:ext cx="795574"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Germany</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47" name="직사각형 46">
            <a:extLst>
              <a:ext uri="{FF2B5EF4-FFF2-40B4-BE49-F238E27FC236}">
                <a16:creationId xmlns:a16="http://schemas.microsoft.com/office/drawing/2014/main" id="{E3F4B6EE-7822-40DE-95BF-82D295FEE6A3}"/>
              </a:ext>
            </a:extLst>
          </p:cNvPr>
          <p:cNvSpPr/>
          <p:nvPr/>
        </p:nvSpPr>
        <p:spPr>
          <a:xfrm>
            <a:off x="716739" y="5211465"/>
            <a:ext cx="795574" cy="356577"/>
          </a:xfrm>
          <a:prstGeom prst="rect">
            <a:avLst/>
          </a:prstGeom>
        </p:spPr>
        <p:txBody>
          <a:bodyPr wrap="square" lIns="33942" tIns="33942" rIns="33942" bIns="33942">
            <a:spAutoFit/>
          </a:bodyPr>
          <a:lstStyle/>
          <a:p>
            <a:pPr algn="ctr" defTabSz="431048" fontAlgn="auto" latinLnBrk="0">
              <a:spcBef>
                <a:spcPts val="0"/>
              </a:spcBef>
              <a:spcAft>
                <a:spcPts val="0"/>
              </a:spcAft>
              <a:defRPr/>
            </a:pPr>
            <a:r>
              <a:rPr kumimoji="0" lang="en-US" altLang="ko-KR" sz="1131" kern="0" dirty="0">
                <a:solidFill>
                  <a:srgbClr val="70AD47">
                    <a:lumMod val="50000"/>
                  </a:srgbClr>
                </a:solidFill>
                <a:latin typeface="Arial" panose="020B0604020202020204" pitchFamily="34" charset="0"/>
                <a:ea typeface="Cambria" panose="02040503050406030204" pitchFamily="18" charset="0"/>
              </a:rPr>
              <a:t>England</a:t>
            </a:r>
            <a:endParaRPr kumimoji="0" lang="ko-KR" altLang="en-US" sz="1131" kern="0" dirty="0">
              <a:solidFill>
                <a:srgbClr val="70AD47">
                  <a:lumMod val="50000"/>
                </a:srgbClr>
              </a:solidFill>
              <a:latin typeface="Arial" panose="020B0604020202020204" pitchFamily="34" charset="0"/>
              <a:ea typeface="휴먼모음T" panose="02030504000101010101" pitchFamily="18" charset="-127"/>
            </a:endParaRPr>
          </a:p>
        </p:txBody>
      </p:sp>
      <p:sp>
        <p:nvSpPr>
          <p:cNvPr id="48" name="아래로 구부러진 화살표 26">
            <a:extLst>
              <a:ext uri="{FF2B5EF4-FFF2-40B4-BE49-F238E27FC236}">
                <a16:creationId xmlns:a16="http://schemas.microsoft.com/office/drawing/2014/main" id="{BEBB6E0B-D02D-426B-B1E7-7D2DD768E2EE}"/>
              </a:ext>
            </a:extLst>
          </p:cNvPr>
          <p:cNvSpPr/>
          <p:nvPr/>
        </p:nvSpPr>
        <p:spPr>
          <a:xfrm rot="21261559" flipV="1">
            <a:off x="2153977" y="6553200"/>
            <a:ext cx="711956" cy="311367"/>
          </a:xfrm>
          <a:prstGeom prst="curvedDownArrow">
            <a:avLst/>
          </a:prstGeom>
          <a:solidFill>
            <a:srgbClr val="FFC000"/>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037" kern="0" dirty="0">
              <a:solidFill>
                <a:prstClr val="black"/>
              </a:solidFill>
              <a:latin typeface="Arial Narrow" panose="020B0606020202030204" pitchFamily="34" charset="0"/>
            </a:endParaRPr>
          </a:p>
        </p:txBody>
      </p:sp>
      <mc:AlternateContent xmlns:mc="http://schemas.openxmlformats.org/markup-compatibility/2006" xmlns:p14="http://schemas.microsoft.com/office/powerpoint/2010/main">
        <mc:Choice Requires="p14">
          <p:contentPart p14:bwMode="auto" r:id="rId7">
            <p14:nvContentPartPr>
              <p14:cNvPr id="49" name="잉크 48">
                <a:extLst>
                  <a:ext uri="{FF2B5EF4-FFF2-40B4-BE49-F238E27FC236}">
                    <a16:creationId xmlns:a16="http://schemas.microsoft.com/office/drawing/2014/main" id="{63A0C0B7-5BB1-4C1D-9C4C-A548CBFB81E5}"/>
                  </a:ext>
                </a:extLst>
              </p14:cNvPr>
              <p14:cNvContentPartPr/>
              <p14:nvPr/>
            </p14:nvContentPartPr>
            <p14:xfrm>
              <a:off x="5163324" y="6225130"/>
              <a:ext cx="407" cy="498"/>
            </p14:xfrm>
          </p:contentPart>
        </mc:Choice>
        <mc:Fallback xmlns="">
          <p:pic>
            <p:nvPicPr>
              <p:cNvPr id="49" name="잉크 48">
                <a:extLst>
                  <a:ext uri="{FF2B5EF4-FFF2-40B4-BE49-F238E27FC236}">
                    <a16:creationId xmlns:a16="http://schemas.microsoft.com/office/drawing/2014/main" id="{63A0C0B7-5BB1-4C1D-9C4C-A548CBFB81E5}"/>
                  </a:ext>
                </a:extLst>
              </p:cNvPr>
              <p:cNvPicPr/>
              <p:nvPr/>
            </p:nvPicPr>
            <p:blipFill>
              <a:blip r:embed="rId8"/>
              <a:stretch>
                <a:fillRect/>
              </a:stretch>
            </p:blipFill>
            <p:spPr>
              <a:xfrm>
                <a:off x="5153149" y="6212680"/>
                <a:ext cx="20350" cy="24900"/>
              </a:xfrm>
              <a:prstGeom prst="rect">
                <a:avLst/>
              </a:prstGeom>
            </p:spPr>
          </p:pic>
        </mc:Fallback>
      </mc:AlternateContent>
      <p:sp>
        <p:nvSpPr>
          <p:cNvPr id="50" name="타원 49">
            <a:extLst>
              <a:ext uri="{FF2B5EF4-FFF2-40B4-BE49-F238E27FC236}">
                <a16:creationId xmlns:a16="http://schemas.microsoft.com/office/drawing/2014/main" id="{F40822FF-4DAE-46AB-881A-EA639A93A416}"/>
              </a:ext>
            </a:extLst>
          </p:cNvPr>
          <p:cNvSpPr/>
          <p:nvPr/>
        </p:nvSpPr>
        <p:spPr>
          <a:xfrm>
            <a:off x="4861086" y="4459649"/>
            <a:ext cx="4608512" cy="2777366"/>
          </a:xfrm>
          <a:prstGeom prst="ellipse">
            <a:avLst/>
          </a:prstGeom>
          <a:solidFill>
            <a:srgbClr val="FFBDBD">
              <a:alpha val="30000"/>
            </a:srgbClr>
          </a:solid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spTree>
    <p:extLst>
      <p:ext uri="{BB962C8B-B14F-4D97-AF65-F5344CB8AC3E}">
        <p14:creationId xmlns:p14="http://schemas.microsoft.com/office/powerpoint/2010/main" val="1616517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8343548" cy="344261"/>
          </a:xfrm>
        </p:spPr>
        <p:txBody>
          <a:bodyPr/>
          <a:lstStyle/>
          <a:p>
            <a:r>
              <a:rPr lang="en-US" altLang="ko-KR" sz="2400" spc="-94" dirty="0"/>
              <a:t>Ⅴ. Post-</a:t>
            </a:r>
            <a:r>
              <a:rPr lang="en-US" altLang="ko-KR" sz="2400" dirty="0"/>
              <a:t>Technical Chase and Leading Technology Stage</a:t>
            </a:r>
            <a:endParaRPr lang="ko-KR" altLang="en-US" sz="2400" spc="-94" dirty="0"/>
          </a:p>
        </p:txBody>
      </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ts val="2200"/>
              </a:lnSpc>
            </a:pPr>
            <a:r>
              <a:rPr lang="en-US" altLang="ko-KR" sz="1800" dirty="0"/>
              <a:t>Between $10,000 and $18,000 per capita GNI</a:t>
            </a:r>
          </a:p>
          <a:p>
            <a:pPr lvl="1">
              <a:lnSpc>
                <a:spcPts val="2200"/>
              </a:lnSpc>
            </a:pPr>
            <a:r>
              <a:rPr lang="en-US" altLang="ko-KR" sz="1600" dirty="0"/>
              <a:t>1995 WTO launched, Joining the OECD and IMF bailout period</a:t>
            </a:r>
          </a:p>
          <a:p>
            <a:pPr>
              <a:lnSpc>
                <a:spcPts val="2200"/>
              </a:lnSpc>
            </a:pPr>
            <a:r>
              <a:rPr lang="en-US" altLang="ko-KR" sz="1800" dirty="0"/>
              <a:t>Reorganization of related laws and systems due to continuous construction accidents</a:t>
            </a:r>
          </a:p>
          <a:p>
            <a:pPr lvl="1">
              <a:lnSpc>
                <a:spcPts val="2200"/>
              </a:lnSpc>
            </a:pPr>
            <a:r>
              <a:rPr lang="en-US" altLang="ko-KR" sz="1600" dirty="0"/>
              <a:t>Continuous accidents such as the collapse of </a:t>
            </a:r>
            <a:r>
              <a:rPr lang="en-US" altLang="ko-KR" sz="1600" dirty="0" err="1"/>
              <a:t>Seongsu</a:t>
            </a:r>
            <a:r>
              <a:rPr lang="en-US" altLang="ko-KR" sz="1600" dirty="0"/>
              <a:t> Bridge</a:t>
            </a:r>
          </a:p>
          <a:p>
            <a:pPr lvl="2">
              <a:lnSpc>
                <a:spcPts val="2200"/>
              </a:lnSpc>
            </a:pPr>
            <a:r>
              <a:rPr lang="en-US" altLang="ko-KR" sz="1400" dirty="0"/>
              <a:t>Collapse of </a:t>
            </a:r>
            <a:r>
              <a:rPr lang="en-US" altLang="ko-KR" sz="1400" dirty="0" err="1"/>
              <a:t>Sinhaengju</a:t>
            </a:r>
            <a:r>
              <a:rPr lang="en-US" altLang="ko-KR" sz="1400" dirty="0"/>
              <a:t> Bridge under construction (1992), Collapse of </a:t>
            </a:r>
            <a:r>
              <a:rPr lang="en-US" altLang="ko-KR" sz="1400" dirty="0" err="1"/>
              <a:t>Seongsu</a:t>
            </a:r>
            <a:r>
              <a:rPr lang="en-US" altLang="ko-KR" sz="1400" dirty="0"/>
              <a:t> Bridge (1994)</a:t>
            </a:r>
          </a:p>
          <a:p>
            <a:pPr lvl="2">
              <a:lnSpc>
                <a:spcPts val="2200"/>
              </a:lnSpc>
            </a:pPr>
            <a:r>
              <a:rPr lang="en-US" altLang="ko-KR" sz="1400" dirty="0" err="1"/>
              <a:t>Gupo</a:t>
            </a:r>
            <a:r>
              <a:rPr lang="en-US" altLang="ko-KR" sz="1400" dirty="0"/>
              <a:t> train overturned accident (1993), Collapse of </a:t>
            </a:r>
            <a:r>
              <a:rPr lang="en-US" altLang="ko-KR" sz="1400" dirty="0" err="1"/>
              <a:t>Sampoong</a:t>
            </a:r>
            <a:r>
              <a:rPr lang="en-US" altLang="ko-KR" sz="1400" dirty="0"/>
              <a:t> Department Store (1995)</a:t>
            </a:r>
          </a:p>
          <a:p>
            <a:pPr lvl="1">
              <a:lnSpc>
                <a:spcPts val="2200"/>
              </a:lnSpc>
            </a:pPr>
            <a:r>
              <a:rPr lang="en-US" altLang="ko-KR" sz="1611" dirty="0"/>
              <a:t>Reinforcement of Facility Inspection and O&amp;M</a:t>
            </a:r>
          </a:p>
          <a:p>
            <a:pPr lvl="2">
              <a:lnSpc>
                <a:spcPts val="2200"/>
              </a:lnSpc>
            </a:pPr>
            <a:r>
              <a:rPr lang="en-US" altLang="ko-KR" sz="1400" dirty="0"/>
              <a:t>Enactment of the Special Act on Safety Control and O&amp;M of Facilities</a:t>
            </a:r>
          </a:p>
          <a:p>
            <a:pPr lvl="2">
              <a:lnSpc>
                <a:spcPts val="2200"/>
              </a:lnSpc>
            </a:pPr>
            <a:r>
              <a:rPr lang="en-US" altLang="ko-KR" sz="1400" dirty="0"/>
              <a:t>Establishment of KISTEC (Korea Infrastructure Safety &amp; Technology Corporation)</a:t>
            </a:r>
          </a:p>
          <a:p>
            <a:pPr lvl="2">
              <a:lnSpc>
                <a:spcPts val="2200"/>
              </a:lnSpc>
            </a:pPr>
            <a:r>
              <a:rPr lang="en-US" altLang="ko-KR" sz="1400" dirty="0"/>
              <a:t>Development of Safety Diagnosis and Maintenance Manual for 13 types of facilities</a:t>
            </a:r>
          </a:p>
          <a:p>
            <a:pPr>
              <a:lnSpc>
                <a:spcPts val="2200"/>
              </a:lnSpc>
            </a:pPr>
            <a:r>
              <a:rPr lang="en-US" altLang="ko-KR" sz="1800" dirty="0"/>
              <a:t>Time to overcome difficulties caused by the launch of the WTO and the IMF</a:t>
            </a:r>
          </a:p>
          <a:p>
            <a:pPr lvl="1">
              <a:lnSpc>
                <a:spcPts val="2200"/>
              </a:lnSpc>
            </a:pPr>
            <a:r>
              <a:rPr lang="en-US" altLang="ko-KR" sz="1600" dirty="0"/>
              <a:t>With the launch of the WTO, construction technology entered a free competition system</a:t>
            </a:r>
          </a:p>
          <a:p>
            <a:pPr lvl="1">
              <a:lnSpc>
                <a:spcPts val="2200"/>
              </a:lnSpc>
            </a:pPr>
            <a:r>
              <a:rPr lang="en-US" altLang="ko-KR" sz="1600" dirty="0"/>
              <a:t>Reorganization of the Korean construction industry due to the subsequent IMF</a:t>
            </a:r>
          </a:p>
          <a:p>
            <a:pPr lvl="1">
              <a:lnSpc>
                <a:spcPts val="2200"/>
              </a:lnSpc>
            </a:pPr>
            <a:r>
              <a:rPr lang="en-US" altLang="ko-KR" sz="1600" dirty="0"/>
              <a:t>Korea, which focuses on construction work technology, has experienced a period of decline in the overseas construction market</a:t>
            </a:r>
            <a:endParaRPr lang="en-US" altLang="ko-KR" sz="1400" dirty="0"/>
          </a:p>
        </p:txBody>
      </p:sp>
      <p:grpSp>
        <p:nvGrpSpPr>
          <p:cNvPr id="28" name="Group 13">
            <a:extLst>
              <a:ext uri="{FF2B5EF4-FFF2-40B4-BE49-F238E27FC236}">
                <a16:creationId xmlns:a16="http://schemas.microsoft.com/office/drawing/2014/main" id="{FB48DB26-3729-491D-9B04-BA2AABAECDA2}"/>
              </a:ext>
            </a:extLst>
          </p:cNvPr>
          <p:cNvGrpSpPr/>
          <p:nvPr/>
        </p:nvGrpSpPr>
        <p:grpSpPr>
          <a:xfrm>
            <a:off x="406750" y="1152339"/>
            <a:ext cx="7982728" cy="458739"/>
            <a:chOff x="430906" y="1216704"/>
            <a:chExt cx="8228583" cy="486548"/>
          </a:xfrm>
        </p:grpSpPr>
        <p:sp>
          <p:nvSpPr>
            <p:cNvPr id="29" name="모서리가 둥근 직사각형 16">
              <a:extLst>
                <a:ext uri="{FF2B5EF4-FFF2-40B4-BE49-F238E27FC236}">
                  <a16:creationId xmlns:a16="http://schemas.microsoft.com/office/drawing/2014/main" id="{C6D2A509-F793-4EE0-B3B1-E360AE4EF952}"/>
                </a:ext>
              </a:extLst>
            </p:cNvPr>
            <p:cNvSpPr/>
            <p:nvPr/>
          </p:nvSpPr>
          <p:spPr>
            <a:xfrm>
              <a:off x="430906" y="1216704"/>
              <a:ext cx="8228583"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1886"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Post-Technical Chase Stage in the Construction Field (1995~2005)</a:t>
              </a:r>
            </a:p>
          </p:txBody>
        </p:sp>
        <p:sp>
          <p:nvSpPr>
            <p:cNvPr id="51" name="Flowchart: Delay 12">
              <a:extLst>
                <a:ext uri="{FF2B5EF4-FFF2-40B4-BE49-F238E27FC236}">
                  <a16:creationId xmlns:a16="http://schemas.microsoft.com/office/drawing/2014/main" id="{17BD6C3A-3F12-43C1-ACC2-61FA8BE07C95}"/>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grpSp>
    </p:spTree>
    <p:extLst>
      <p:ext uri="{BB962C8B-B14F-4D97-AF65-F5344CB8AC3E}">
        <p14:creationId xmlns:p14="http://schemas.microsoft.com/office/powerpoint/2010/main" val="2201794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8343548" cy="344261"/>
          </a:xfrm>
        </p:spPr>
        <p:txBody>
          <a:bodyPr/>
          <a:lstStyle/>
          <a:p>
            <a:r>
              <a:rPr lang="en-US" altLang="ko-KR" sz="2400" spc="-94" dirty="0"/>
              <a:t>Ⅴ. Post-</a:t>
            </a:r>
            <a:r>
              <a:rPr lang="en-US" altLang="ko-KR" sz="2400" dirty="0"/>
              <a:t>Technical Chase and Leading Technology Stage</a:t>
            </a:r>
            <a:endParaRPr lang="ko-KR" altLang="en-US" sz="2400" spc="-94" dirty="0"/>
          </a:p>
        </p:txBody>
      </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r>
              <a:rPr lang="en-US" altLang="ko-KR" sz="1800" dirty="0"/>
              <a:t>Comprehensive construction technology development stage</a:t>
            </a:r>
          </a:p>
          <a:p>
            <a:pPr lvl="1">
              <a:lnSpc>
                <a:spcPct val="150000"/>
              </a:lnSpc>
            </a:pPr>
            <a:r>
              <a:rPr lang="en-US" altLang="ko-KR" sz="1600" dirty="0"/>
              <a:t>Equipped with a comprehensive technology development system such as ‘construction project management technology’, ‘operation and maintenance technology’, and ‘construction engineering technology’ in a technology development system centered on ‘construction work technology’</a:t>
            </a:r>
          </a:p>
          <a:p>
            <a:pPr lvl="2">
              <a:lnSpc>
                <a:spcPct val="150000"/>
              </a:lnSpc>
            </a:pPr>
            <a:r>
              <a:rPr lang="en-US" altLang="ko-KR" sz="1400" dirty="0"/>
              <a:t>Establishment and implementation of relevant government policies and systems </a:t>
            </a:r>
          </a:p>
          <a:p>
            <a:pPr>
              <a:lnSpc>
                <a:spcPct val="150000"/>
              </a:lnSpc>
            </a:pPr>
            <a:r>
              <a:rPr lang="en-US" altLang="ko-KR" sz="1800" dirty="0"/>
              <a:t>Advancement of construction technology through large-scale construction</a:t>
            </a:r>
          </a:p>
          <a:p>
            <a:pPr lvl="1">
              <a:lnSpc>
                <a:spcPct val="150000"/>
              </a:lnSpc>
            </a:pPr>
            <a:r>
              <a:rPr lang="en-US" altLang="ko-KR" sz="1600" dirty="0"/>
              <a:t>2002 Korea</a:t>
            </a:r>
            <a:r>
              <a:rPr lang="ko-KR" altLang="en-US" sz="1600" dirty="0" err="1"/>
              <a:t>ㆍ</a:t>
            </a:r>
            <a:r>
              <a:rPr lang="en-US" altLang="ko-KR" sz="1600" dirty="0"/>
              <a:t>Japan World Cup: Design and construction technology for large space structures</a:t>
            </a:r>
          </a:p>
          <a:p>
            <a:pPr lvl="1">
              <a:lnSpc>
                <a:spcPct val="150000"/>
              </a:lnSpc>
            </a:pPr>
            <a:r>
              <a:rPr lang="en-US" altLang="ko-KR" sz="1600" dirty="0"/>
              <a:t>Development of related complex technologies through the activation of high-rise buildings: materials and materials, facility environment and information communication, construction and maintenance, structure</a:t>
            </a:r>
            <a:r>
              <a:rPr lang="ko-KR" altLang="en-US" sz="1600" dirty="0" err="1"/>
              <a:t>ㆍ</a:t>
            </a:r>
            <a:r>
              <a:rPr lang="en-US" altLang="ko-KR" sz="1600" dirty="0"/>
              <a:t>safety</a:t>
            </a:r>
            <a:r>
              <a:rPr lang="ko-KR" altLang="en-US" sz="1600" dirty="0" err="1"/>
              <a:t>ㆍ</a:t>
            </a:r>
            <a:r>
              <a:rPr lang="en-US" altLang="ko-KR" sz="1600" dirty="0"/>
              <a:t>disaster prevention, etc.</a:t>
            </a:r>
          </a:p>
          <a:p>
            <a:pPr lvl="1">
              <a:lnSpc>
                <a:spcPct val="150000"/>
              </a:lnSpc>
            </a:pPr>
            <a:r>
              <a:rPr lang="en-US" altLang="ko-KR" sz="1600" dirty="0"/>
              <a:t>Technology related to airports, high-speed rail, and Korean nuclear power plants</a:t>
            </a:r>
          </a:p>
          <a:p>
            <a:pPr lvl="1">
              <a:lnSpc>
                <a:spcPct val="150000"/>
              </a:lnSpc>
            </a:pPr>
            <a:r>
              <a:rPr lang="en-US" altLang="ko-KR" sz="1600" dirty="0"/>
              <a:t>Globalization of long bridge and tunnel technology</a:t>
            </a:r>
          </a:p>
          <a:p>
            <a:pPr lvl="1">
              <a:lnSpc>
                <a:spcPct val="150000"/>
              </a:lnSpc>
            </a:pPr>
            <a:r>
              <a:rPr lang="en-US" altLang="ko-KR" sz="1600" dirty="0"/>
              <a:t>Through this, the level of Korean construction technology was upgraded</a:t>
            </a:r>
          </a:p>
        </p:txBody>
      </p:sp>
      <p:grpSp>
        <p:nvGrpSpPr>
          <p:cNvPr id="28" name="Group 13">
            <a:extLst>
              <a:ext uri="{FF2B5EF4-FFF2-40B4-BE49-F238E27FC236}">
                <a16:creationId xmlns:a16="http://schemas.microsoft.com/office/drawing/2014/main" id="{FB48DB26-3729-491D-9B04-BA2AABAECDA2}"/>
              </a:ext>
            </a:extLst>
          </p:cNvPr>
          <p:cNvGrpSpPr/>
          <p:nvPr/>
        </p:nvGrpSpPr>
        <p:grpSpPr>
          <a:xfrm>
            <a:off x="406750" y="1152339"/>
            <a:ext cx="7982728" cy="458739"/>
            <a:chOff x="430906" y="1216704"/>
            <a:chExt cx="8228583" cy="486548"/>
          </a:xfrm>
        </p:grpSpPr>
        <p:sp>
          <p:nvSpPr>
            <p:cNvPr id="29" name="모서리가 둥근 직사각형 16">
              <a:extLst>
                <a:ext uri="{FF2B5EF4-FFF2-40B4-BE49-F238E27FC236}">
                  <a16:creationId xmlns:a16="http://schemas.microsoft.com/office/drawing/2014/main" id="{C6D2A509-F793-4EE0-B3B1-E360AE4EF952}"/>
                </a:ext>
              </a:extLst>
            </p:cNvPr>
            <p:cNvSpPr/>
            <p:nvPr/>
          </p:nvSpPr>
          <p:spPr>
            <a:xfrm>
              <a:off x="430906" y="1216704"/>
              <a:ext cx="8228583"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1886"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Post-Technical Chase Stage in the Construction Field (1995~2005)</a:t>
              </a:r>
            </a:p>
          </p:txBody>
        </p:sp>
        <p:sp>
          <p:nvSpPr>
            <p:cNvPr id="51" name="Flowchart: Delay 12">
              <a:extLst>
                <a:ext uri="{FF2B5EF4-FFF2-40B4-BE49-F238E27FC236}">
                  <a16:creationId xmlns:a16="http://schemas.microsoft.com/office/drawing/2014/main" id="{17BD6C3A-3F12-43C1-ACC2-61FA8BE07C95}"/>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grpSp>
    </p:spTree>
    <p:extLst>
      <p:ext uri="{BB962C8B-B14F-4D97-AF65-F5344CB8AC3E}">
        <p14:creationId xmlns:p14="http://schemas.microsoft.com/office/powerpoint/2010/main" val="37841007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8343548" cy="344261"/>
          </a:xfrm>
        </p:spPr>
        <p:txBody>
          <a:bodyPr/>
          <a:lstStyle/>
          <a:p>
            <a:r>
              <a:rPr lang="en-US" altLang="ko-KR" sz="2400" spc="-94" dirty="0"/>
              <a:t>Ⅴ. Post-</a:t>
            </a:r>
            <a:r>
              <a:rPr lang="en-US" altLang="ko-KR" sz="2400" dirty="0"/>
              <a:t>Technical Chase and Leading Technology Stage</a:t>
            </a:r>
            <a:endParaRPr lang="ko-KR" altLang="en-US" sz="2400" spc="-94" dirty="0"/>
          </a:p>
        </p:txBody>
      </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r>
              <a:rPr lang="en-US" altLang="ko-KR" sz="1800" dirty="0"/>
              <a:t>When per capita GNI exceeds $20,000 to $30,000</a:t>
            </a:r>
          </a:p>
          <a:p>
            <a:pPr lvl="1">
              <a:lnSpc>
                <a:spcPct val="150000"/>
              </a:lnSpc>
            </a:pPr>
            <a:r>
              <a:rPr lang="en-US" altLang="ko-KR" sz="1600" dirty="0"/>
              <a:t>Korea is the only country in the world that became a developed country from a low-income country</a:t>
            </a:r>
          </a:p>
          <a:p>
            <a:pPr lvl="1">
              <a:lnSpc>
                <a:spcPct val="150000"/>
              </a:lnSpc>
            </a:pPr>
            <a:r>
              <a:rPr lang="en-US" altLang="ko-KR" sz="1600" dirty="0"/>
              <a:t>The gap between the level of construction technology with advanced countries has narrowed significantly, and Korea has begun to lead the global construction technology in certain construction technology fields.</a:t>
            </a:r>
          </a:p>
          <a:p>
            <a:pPr>
              <a:lnSpc>
                <a:spcPct val="150000"/>
              </a:lnSpc>
            </a:pPr>
            <a:r>
              <a:rPr lang="en-US" altLang="ko-KR" sz="1800" dirty="0"/>
              <a:t>Entering the era of infinite competition</a:t>
            </a:r>
          </a:p>
          <a:p>
            <a:pPr lvl="1">
              <a:lnSpc>
                <a:spcPct val="150000"/>
              </a:lnSpc>
            </a:pPr>
            <a:r>
              <a:rPr lang="en-US" altLang="ko-KR" sz="1600" dirty="0"/>
              <a:t>Fierce competition in the overseas construction market due to the end of Korea's development era</a:t>
            </a:r>
          </a:p>
          <a:p>
            <a:pPr lvl="2">
              <a:lnSpc>
                <a:spcPct val="150000"/>
              </a:lnSpc>
            </a:pPr>
            <a:r>
              <a:rPr lang="en-US" altLang="ko-KR" sz="1400" dirty="0"/>
              <a:t>Still, some technical fields such as ‘construction project management technology’ and ‘construction engineering technology’ are inferior to advanced countries</a:t>
            </a:r>
          </a:p>
          <a:p>
            <a:pPr lvl="2">
              <a:lnSpc>
                <a:spcPct val="150000"/>
              </a:lnSpc>
            </a:pPr>
            <a:r>
              <a:rPr lang="en-US" altLang="ko-KR" sz="1400" dirty="0"/>
              <a:t>Overcoming inferior technological fields and strengthening the technological fields stronger</a:t>
            </a:r>
          </a:p>
          <a:p>
            <a:pPr lvl="2">
              <a:lnSpc>
                <a:spcPct val="150000"/>
              </a:lnSpc>
            </a:pPr>
            <a:r>
              <a:rPr lang="en-US" altLang="ko-KR" sz="1400" dirty="0"/>
              <a:t>It is necessary to share Korea's experience and know-how with developing countries, and to establish a win-win-based strategy for mutually beneficial cooperation and mutual growth</a:t>
            </a:r>
          </a:p>
          <a:p>
            <a:pPr lvl="1">
              <a:lnSpc>
                <a:spcPct val="150000"/>
              </a:lnSpc>
            </a:pPr>
            <a:r>
              <a:rPr lang="en-US" altLang="ko-KR" sz="1600" dirty="0"/>
              <a:t>Expanding the concept of construction engineering by winning the PMO project</a:t>
            </a:r>
          </a:p>
          <a:p>
            <a:pPr lvl="2">
              <a:lnSpc>
                <a:spcPct val="150000"/>
              </a:lnSpc>
            </a:pPr>
            <a:r>
              <a:rPr lang="en-US" altLang="ko-KR" sz="1400" dirty="0"/>
              <a:t>Ordered PMO project for </a:t>
            </a:r>
            <a:r>
              <a:rPr lang="en-US" altLang="ko-KR" sz="1400" dirty="0" err="1"/>
              <a:t>Chinchero</a:t>
            </a:r>
            <a:r>
              <a:rPr lang="en-US" altLang="ko-KR" sz="1400" dirty="0"/>
              <a:t> New Airport project in Peru (2019.10)</a:t>
            </a:r>
          </a:p>
          <a:p>
            <a:pPr lvl="2">
              <a:lnSpc>
                <a:spcPct val="150000"/>
              </a:lnSpc>
            </a:pPr>
            <a:r>
              <a:rPr lang="en-US" altLang="ko-KR" sz="1400" dirty="0"/>
              <a:t>Peru </a:t>
            </a:r>
            <a:r>
              <a:rPr lang="en-US" altLang="ko-KR" sz="1400" dirty="0" err="1"/>
              <a:t>Chinchero</a:t>
            </a:r>
            <a:r>
              <a:rPr lang="en-US" altLang="ko-KR" sz="1400" dirty="0"/>
              <a:t> New Airport Terminal Project Order (2021.07)</a:t>
            </a:r>
          </a:p>
        </p:txBody>
      </p:sp>
      <p:grpSp>
        <p:nvGrpSpPr>
          <p:cNvPr id="28" name="Group 13">
            <a:extLst>
              <a:ext uri="{FF2B5EF4-FFF2-40B4-BE49-F238E27FC236}">
                <a16:creationId xmlns:a16="http://schemas.microsoft.com/office/drawing/2014/main" id="{FB48DB26-3729-491D-9B04-BA2AABAECDA2}"/>
              </a:ext>
            </a:extLst>
          </p:cNvPr>
          <p:cNvGrpSpPr/>
          <p:nvPr/>
        </p:nvGrpSpPr>
        <p:grpSpPr>
          <a:xfrm>
            <a:off x="406750" y="1152339"/>
            <a:ext cx="9098852" cy="458739"/>
            <a:chOff x="430906" y="1216704"/>
            <a:chExt cx="9379082" cy="486548"/>
          </a:xfrm>
        </p:grpSpPr>
        <p:sp>
          <p:nvSpPr>
            <p:cNvPr id="29" name="모서리가 둥근 직사각형 16">
              <a:extLst>
                <a:ext uri="{FF2B5EF4-FFF2-40B4-BE49-F238E27FC236}">
                  <a16:creationId xmlns:a16="http://schemas.microsoft.com/office/drawing/2014/main" id="{C6D2A509-F793-4EE0-B3B1-E360AE4EF952}"/>
                </a:ext>
              </a:extLst>
            </p:cNvPr>
            <p:cNvSpPr/>
            <p:nvPr/>
          </p:nvSpPr>
          <p:spPr>
            <a:xfrm>
              <a:off x="430906" y="1216704"/>
              <a:ext cx="9379082"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1886"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Post-Technical Chase Stage and Leading Technology Stage (2006~Present)</a:t>
              </a:r>
            </a:p>
          </p:txBody>
        </p:sp>
        <p:sp>
          <p:nvSpPr>
            <p:cNvPr id="51" name="Flowchart: Delay 12">
              <a:extLst>
                <a:ext uri="{FF2B5EF4-FFF2-40B4-BE49-F238E27FC236}">
                  <a16:creationId xmlns:a16="http://schemas.microsoft.com/office/drawing/2014/main" id="{17BD6C3A-3F12-43C1-ACC2-61FA8BE07C95}"/>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grpSp>
    </p:spTree>
    <p:extLst>
      <p:ext uri="{BB962C8B-B14F-4D97-AF65-F5344CB8AC3E}">
        <p14:creationId xmlns:p14="http://schemas.microsoft.com/office/powerpoint/2010/main" val="2954126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8343548" cy="344261"/>
          </a:xfrm>
        </p:spPr>
        <p:txBody>
          <a:bodyPr/>
          <a:lstStyle/>
          <a:p>
            <a:r>
              <a:rPr lang="en-US" altLang="ko-KR" sz="2400" spc="-94" dirty="0"/>
              <a:t>Ⅴ. Post-</a:t>
            </a:r>
            <a:r>
              <a:rPr lang="en-US" altLang="ko-KR" sz="2400" dirty="0"/>
              <a:t>Technical Chase and Leading Technology Stage</a:t>
            </a:r>
            <a:endParaRPr lang="ko-KR" altLang="en-US" sz="2400" spc="-94" dirty="0"/>
          </a:p>
        </p:txBody>
      </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r>
              <a:rPr lang="en-US" altLang="ko-KR" sz="1800" dirty="0"/>
              <a:t>Entering the era of infinite competition</a:t>
            </a:r>
          </a:p>
          <a:p>
            <a:pPr lvl="1">
              <a:lnSpc>
                <a:spcPct val="150000"/>
              </a:lnSpc>
            </a:pPr>
            <a:r>
              <a:rPr lang="en-US" altLang="ko-KR" sz="1600" dirty="0"/>
              <a:t>World-class construction technology construction work</a:t>
            </a:r>
          </a:p>
          <a:p>
            <a:pPr lvl="2">
              <a:lnSpc>
                <a:spcPct val="150000"/>
              </a:lnSpc>
            </a:pPr>
            <a:r>
              <a:rPr lang="en-US" altLang="ko-KR" sz="1400" dirty="0"/>
              <a:t>Various bridges in Korea and </a:t>
            </a:r>
            <a:r>
              <a:rPr lang="en-US" altLang="ko-KR" sz="1400" dirty="0" err="1"/>
              <a:t>Canakkale</a:t>
            </a:r>
            <a:r>
              <a:rPr lang="en-US" altLang="ko-KR" sz="1400" dirty="0"/>
              <a:t> Bridge project in Turkey</a:t>
            </a:r>
          </a:p>
          <a:p>
            <a:pPr lvl="2">
              <a:lnSpc>
                <a:spcPct val="150000"/>
              </a:lnSpc>
            </a:pPr>
            <a:r>
              <a:rPr lang="en-US" altLang="ko-KR" sz="1400" dirty="0"/>
              <a:t>Opened various wide tunnels in Korea and Eurasia tunnel in Turkey</a:t>
            </a:r>
          </a:p>
          <a:p>
            <a:pPr lvl="2">
              <a:lnSpc>
                <a:spcPct val="150000"/>
              </a:lnSpc>
            </a:pPr>
            <a:r>
              <a:rPr lang="en-US" altLang="ko-KR" sz="1400" dirty="0" err="1"/>
              <a:t>Jamsil</a:t>
            </a:r>
            <a:r>
              <a:rPr lang="en-US" altLang="ko-KR" sz="1400" dirty="0"/>
              <a:t> Lotte World Tower (123th floor building) </a:t>
            </a:r>
            <a:r>
              <a:rPr lang="en-US" altLang="ko-KR" sz="1400" dirty="0">
                <a:solidFill>
                  <a:prstClr val="black"/>
                </a:solidFill>
              </a:rPr>
              <a:t>in Korea and </a:t>
            </a:r>
            <a:r>
              <a:rPr lang="en-US" altLang="ko-KR" sz="1400" dirty="0" err="1">
                <a:solidFill>
                  <a:prstClr val="black"/>
                </a:solidFill>
              </a:rPr>
              <a:t>Burj</a:t>
            </a:r>
            <a:r>
              <a:rPr lang="en-US" altLang="ko-KR" sz="1400" dirty="0">
                <a:solidFill>
                  <a:prstClr val="black"/>
                </a:solidFill>
              </a:rPr>
              <a:t> </a:t>
            </a:r>
            <a:r>
              <a:rPr lang="en-US" altLang="ko-KR" sz="1400" dirty="0" err="1">
                <a:solidFill>
                  <a:prstClr val="black"/>
                </a:solidFill>
              </a:rPr>
              <a:t>Khalifa</a:t>
            </a:r>
            <a:r>
              <a:rPr lang="en-US" altLang="ko-KR" sz="1400" dirty="0">
                <a:solidFill>
                  <a:prstClr val="black"/>
                </a:solidFill>
              </a:rPr>
              <a:t> (163th floor building) in Dubai</a:t>
            </a:r>
            <a:endParaRPr lang="en-US" altLang="ko-KR" sz="1400" dirty="0"/>
          </a:p>
          <a:p>
            <a:pPr lvl="2">
              <a:lnSpc>
                <a:spcPct val="150000"/>
              </a:lnSpc>
            </a:pPr>
            <a:r>
              <a:rPr lang="en-US" altLang="ko-KR" sz="1400" dirty="0"/>
              <a:t>In addition, leading specific technology fields such as smart city, small reactor technology, etc.</a:t>
            </a:r>
          </a:p>
          <a:p>
            <a:pPr lvl="1">
              <a:lnSpc>
                <a:spcPct val="150000"/>
              </a:lnSpc>
            </a:pPr>
            <a:r>
              <a:rPr lang="en-US" altLang="ko-KR" sz="1600" dirty="0"/>
              <a:t>Promote R&amp;D intensive investment in the field of future construction technology that can lead the world</a:t>
            </a:r>
          </a:p>
          <a:p>
            <a:pPr lvl="2">
              <a:lnSpc>
                <a:spcPct val="150000"/>
              </a:lnSpc>
            </a:pPr>
            <a:r>
              <a:rPr lang="en-US" altLang="ko-KR" sz="1400" dirty="0"/>
              <a:t>Technology to cope with climate change: buildings, transportation, energy, etc.</a:t>
            </a:r>
          </a:p>
          <a:p>
            <a:pPr lvl="2">
              <a:lnSpc>
                <a:spcPct val="150000"/>
              </a:lnSpc>
            </a:pPr>
            <a:r>
              <a:rPr lang="en-US" altLang="ko-KR" sz="1400" dirty="0"/>
              <a:t>Mobility technology: Self-driving, drone, etc.</a:t>
            </a:r>
          </a:p>
          <a:p>
            <a:pPr lvl="2">
              <a:lnSpc>
                <a:spcPct val="150000"/>
              </a:lnSpc>
            </a:pPr>
            <a:r>
              <a:rPr lang="en-US" altLang="ko-KR" sz="1400" dirty="0"/>
              <a:t>Digital management technology: Digital twin, BIM, etc.</a:t>
            </a:r>
          </a:p>
          <a:p>
            <a:pPr lvl="2">
              <a:lnSpc>
                <a:spcPct val="150000"/>
              </a:lnSpc>
            </a:pPr>
            <a:r>
              <a:rPr lang="en-US" altLang="ko-KR" sz="1400" dirty="0"/>
              <a:t>Smart City Technology: Convergence of various technologies</a:t>
            </a:r>
          </a:p>
          <a:p>
            <a:pPr lvl="1">
              <a:lnSpc>
                <a:spcPct val="150000"/>
              </a:lnSpc>
            </a:pPr>
            <a:r>
              <a:rPr lang="en-US" altLang="ko-KR" sz="1600" dirty="0"/>
              <a:t>Establishing a roadmap for MOLIT ODA projects and strengthening cooperation with developing countries</a:t>
            </a:r>
          </a:p>
          <a:p>
            <a:pPr lvl="2">
              <a:lnSpc>
                <a:spcPct val="150000"/>
              </a:lnSpc>
            </a:pPr>
            <a:r>
              <a:rPr lang="en-US" altLang="ko-KR" sz="1400" dirty="0"/>
              <a:t>Linked with Korea-supported Grant Aid projects, PPP projects, EPC projects, etc.</a:t>
            </a:r>
          </a:p>
        </p:txBody>
      </p:sp>
      <p:grpSp>
        <p:nvGrpSpPr>
          <p:cNvPr id="28" name="Group 13">
            <a:extLst>
              <a:ext uri="{FF2B5EF4-FFF2-40B4-BE49-F238E27FC236}">
                <a16:creationId xmlns:a16="http://schemas.microsoft.com/office/drawing/2014/main" id="{FB48DB26-3729-491D-9B04-BA2AABAECDA2}"/>
              </a:ext>
            </a:extLst>
          </p:cNvPr>
          <p:cNvGrpSpPr/>
          <p:nvPr/>
        </p:nvGrpSpPr>
        <p:grpSpPr>
          <a:xfrm>
            <a:off x="406750" y="1152339"/>
            <a:ext cx="9098852" cy="458739"/>
            <a:chOff x="430906" y="1216704"/>
            <a:chExt cx="9379082" cy="486548"/>
          </a:xfrm>
        </p:grpSpPr>
        <p:sp>
          <p:nvSpPr>
            <p:cNvPr id="29" name="모서리가 둥근 직사각형 16">
              <a:extLst>
                <a:ext uri="{FF2B5EF4-FFF2-40B4-BE49-F238E27FC236}">
                  <a16:creationId xmlns:a16="http://schemas.microsoft.com/office/drawing/2014/main" id="{C6D2A509-F793-4EE0-B3B1-E360AE4EF952}"/>
                </a:ext>
              </a:extLst>
            </p:cNvPr>
            <p:cNvSpPr/>
            <p:nvPr/>
          </p:nvSpPr>
          <p:spPr>
            <a:xfrm>
              <a:off x="430906" y="1216704"/>
              <a:ext cx="9379082"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1886"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Post-Technical Chase Stage and Leading Technology Stage (2006~Present)</a:t>
              </a:r>
            </a:p>
          </p:txBody>
        </p:sp>
        <p:sp>
          <p:nvSpPr>
            <p:cNvPr id="51" name="Flowchart: Delay 12">
              <a:extLst>
                <a:ext uri="{FF2B5EF4-FFF2-40B4-BE49-F238E27FC236}">
                  <a16:creationId xmlns:a16="http://schemas.microsoft.com/office/drawing/2014/main" id="{17BD6C3A-3F12-43C1-ACC2-61FA8BE07C95}"/>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grpSp>
    </p:spTree>
    <p:extLst>
      <p:ext uri="{BB962C8B-B14F-4D97-AF65-F5344CB8AC3E}">
        <p14:creationId xmlns:p14="http://schemas.microsoft.com/office/powerpoint/2010/main" val="4244905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966910" y="1574130"/>
            <a:ext cx="8502687" cy="4582195"/>
          </a:xfrm>
        </p:spPr>
        <p:txBody>
          <a:bodyPr/>
          <a:lstStyle/>
          <a:p>
            <a:pPr marL="0" indent="0">
              <a:buNone/>
            </a:pPr>
            <a:r>
              <a:rPr lang="en-US" altLang="ko-KR" sz="1800" dirty="0">
                <a:solidFill>
                  <a:srgbClr val="000000"/>
                </a:solidFill>
              </a:rPr>
              <a:t>Ⅰ.  Introduction</a:t>
            </a:r>
          </a:p>
          <a:p>
            <a:pPr marL="0" indent="0">
              <a:buNone/>
            </a:pPr>
            <a:endParaRPr lang="en-US" altLang="ko-KR" sz="1800" dirty="0">
              <a:solidFill>
                <a:srgbClr val="000000"/>
              </a:solidFill>
            </a:endParaRPr>
          </a:p>
          <a:p>
            <a:pPr marL="0" indent="0">
              <a:buNone/>
            </a:pPr>
            <a:r>
              <a:rPr lang="en-US" altLang="ko-KR" sz="1800" dirty="0">
                <a:solidFill>
                  <a:srgbClr val="000000"/>
                </a:solidFill>
              </a:rPr>
              <a:t>Ⅱ. </a:t>
            </a:r>
            <a:r>
              <a:rPr lang="en-US" altLang="ko-KR" sz="1800" kern="0" spc="-9" dirty="0">
                <a:solidFill>
                  <a:srgbClr val="000000"/>
                </a:solidFill>
                <a:ea typeface="굴림" panose="020B0600000101010101" pitchFamily="50" charset="-127"/>
              </a:rPr>
              <a:t>Overview of Construction Industry Development in Korea</a:t>
            </a:r>
            <a:endParaRPr lang="en-US" altLang="ko-KR" sz="1800" dirty="0">
              <a:solidFill>
                <a:srgbClr val="000000"/>
              </a:solidFill>
            </a:endParaRPr>
          </a:p>
          <a:p>
            <a:pPr marL="0" indent="0">
              <a:buNone/>
            </a:pPr>
            <a:endParaRPr lang="en-US" altLang="ko-KR" sz="1800" dirty="0">
              <a:solidFill>
                <a:srgbClr val="000000"/>
              </a:solidFill>
            </a:endParaRPr>
          </a:p>
          <a:p>
            <a:pPr marL="0" indent="0">
              <a:buNone/>
            </a:pPr>
            <a:r>
              <a:rPr lang="en-US" altLang="ko-KR" sz="1800" dirty="0">
                <a:solidFill>
                  <a:srgbClr val="000000"/>
                </a:solidFill>
              </a:rPr>
              <a:t>Ⅲ. </a:t>
            </a:r>
            <a:r>
              <a:rPr lang="en-US" altLang="ko-KR" sz="1800" kern="0" spc="-9" dirty="0">
                <a:solidFill>
                  <a:srgbClr val="000000"/>
                </a:solidFill>
                <a:ea typeface="+mj-ea"/>
              </a:rPr>
              <a:t>Construction Technology Introduction Stage</a:t>
            </a:r>
            <a:endParaRPr lang="en-US" altLang="ko-KR" sz="1800" dirty="0">
              <a:solidFill>
                <a:srgbClr val="000000"/>
              </a:solidFill>
            </a:endParaRPr>
          </a:p>
          <a:p>
            <a:pPr marL="0" indent="0">
              <a:buNone/>
            </a:pPr>
            <a:endParaRPr lang="en-US" altLang="ko-KR" sz="1800" dirty="0">
              <a:solidFill>
                <a:srgbClr val="000000"/>
              </a:solidFill>
            </a:endParaRPr>
          </a:p>
          <a:p>
            <a:pPr marL="0" indent="0">
              <a:buNone/>
            </a:pPr>
            <a:r>
              <a:rPr lang="en-US" altLang="ko-KR" sz="1800" dirty="0">
                <a:solidFill>
                  <a:srgbClr val="000000"/>
                </a:solidFill>
              </a:rPr>
              <a:t>Ⅳ. </a:t>
            </a:r>
            <a:r>
              <a:rPr lang="en-US" altLang="ko-KR" sz="1800" kern="0" spc="-9" dirty="0">
                <a:solidFill>
                  <a:srgbClr val="000000"/>
                </a:solidFill>
                <a:ea typeface="+mj-ea"/>
              </a:rPr>
              <a:t>Construction Technology Chase Stage</a:t>
            </a:r>
            <a:endParaRPr lang="en-US" altLang="ko-KR" sz="1800" dirty="0">
              <a:solidFill>
                <a:srgbClr val="000000"/>
              </a:solidFill>
            </a:endParaRPr>
          </a:p>
          <a:p>
            <a:pPr marL="0" indent="0">
              <a:buNone/>
            </a:pPr>
            <a:endParaRPr lang="en-US" altLang="ko-KR" sz="1800" dirty="0">
              <a:solidFill>
                <a:srgbClr val="000000"/>
              </a:solidFill>
            </a:endParaRPr>
          </a:p>
          <a:p>
            <a:pPr marL="0" indent="0">
              <a:buNone/>
            </a:pPr>
            <a:r>
              <a:rPr lang="en-US" altLang="ko-KR" sz="1800" dirty="0">
                <a:solidFill>
                  <a:srgbClr val="000000"/>
                </a:solidFill>
              </a:rPr>
              <a:t>Ⅴ. Post-Technical </a:t>
            </a:r>
            <a:r>
              <a:rPr lang="en-US" altLang="ko-KR" sz="1800" kern="0" spc="-9" dirty="0">
                <a:solidFill>
                  <a:srgbClr val="000000"/>
                </a:solidFill>
                <a:ea typeface="+mj-ea"/>
              </a:rPr>
              <a:t>Chase and Leading Technology Stage</a:t>
            </a:r>
          </a:p>
          <a:p>
            <a:pPr marL="0" indent="0">
              <a:buNone/>
            </a:pPr>
            <a:endParaRPr lang="en-US" altLang="ko-KR" sz="1800" kern="0" spc="-9" dirty="0">
              <a:solidFill>
                <a:srgbClr val="000000"/>
              </a:solidFill>
              <a:ea typeface="+mj-ea"/>
            </a:endParaRPr>
          </a:p>
          <a:p>
            <a:pPr marL="0" indent="0">
              <a:buNone/>
            </a:pPr>
            <a:r>
              <a:rPr lang="en-US" altLang="ko-KR" sz="1800" b="1" dirty="0">
                <a:solidFill>
                  <a:srgbClr val="000000"/>
                </a:solidFill>
                <a:ea typeface="Adobe 고딕 Std B" panose="020B0800000000000000" pitchFamily="34" charset="-127"/>
              </a:rPr>
              <a:t>Ⅵ. What about Other Countries?</a:t>
            </a:r>
            <a:endParaRPr lang="en-US" altLang="ko-KR" sz="1800" dirty="0">
              <a:solidFill>
                <a:srgbClr val="000000"/>
              </a:solidFill>
            </a:endParaRPr>
          </a:p>
          <a:p>
            <a:pPr marL="0" indent="0">
              <a:buNone/>
            </a:pPr>
            <a:endParaRPr lang="en-US" altLang="ko-KR" sz="1800" dirty="0">
              <a:solidFill>
                <a:srgbClr val="000000"/>
              </a:solidFill>
            </a:endParaRPr>
          </a:p>
          <a:p>
            <a:pPr marL="0" indent="0">
              <a:buNone/>
            </a:pPr>
            <a:r>
              <a:rPr lang="en-US" altLang="ko-KR" sz="1800" dirty="0">
                <a:solidFill>
                  <a:srgbClr val="000000"/>
                </a:solidFill>
              </a:rPr>
              <a:t>Ⅶ. </a:t>
            </a:r>
            <a:r>
              <a:rPr lang="en-US" altLang="ko-KR" sz="1800" b="1" dirty="0">
                <a:solidFill>
                  <a:srgbClr val="000000"/>
                </a:solidFill>
                <a:ea typeface="Adobe 고딕 Std B" panose="020B0800000000000000" pitchFamily="34" charset="-127"/>
              </a:rPr>
              <a:t>Concluding Remarks</a:t>
            </a:r>
            <a:endParaRPr lang="en-US" altLang="ko-KR" sz="1800" dirty="0">
              <a:solidFill>
                <a:srgbClr val="000000"/>
              </a:solidFill>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4226398" y="613432"/>
            <a:ext cx="1663362" cy="344261"/>
          </a:xfrm>
        </p:spPr>
        <p:txBody>
          <a:bodyPr/>
          <a:lstStyle/>
          <a:p>
            <a:r>
              <a:rPr lang="en-US" altLang="ko-KR" dirty="0"/>
              <a:t>Contents</a:t>
            </a:r>
            <a:endParaRPr lang="ko-KR" altLang="en-US" dirty="0"/>
          </a:p>
        </p:txBody>
      </p:sp>
    </p:spTree>
    <p:extLst>
      <p:ext uri="{BB962C8B-B14F-4D97-AF65-F5344CB8AC3E}">
        <p14:creationId xmlns:p14="http://schemas.microsoft.com/office/powerpoint/2010/main" val="840751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85990" y="468263"/>
            <a:ext cx="8343548" cy="344261"/>
          </a:xfrm>
        </p:spPr>
        <p:txBody>
          <a:bodyPr/>
          <a:lstStyle/>
          <a:p>
            <a:r>
              <a:rPr lang="en-US" altLang="ko-KR" sz="2400" spc="-94" dirty="0"/>
              <a:t>Ⅴ. Post-</a:t>
            </a:r>
            <a:r>
              <a:rPr lang="en-US" altLang="ko-KR" sz="2400" dirty="0"/>
              <a:t>Technical Chase and Leading </a:t>
            </a:r>
            <a:r>
              <a:rPr lang="en-US" altLang="ko-KR" sz="2400"/>
              <a:t>Technology Stage</a:t>
            </a:r>
            <a:endParaRPr lang="ko-KR" altLang="en-US" sz="2400" spc="-94" dirty="0"/>
          </a:p>
        </p:txBody>
      </p:sp>
      <p:sp>
        <p:nvSpPr>
          <p:cNvPr id="12" name="내용 개체 틀 1">
            <a:extLst>
              <a:ext uri="{FF2B5EF4-FFF2-40B4-BE49-F238E27FC236}">
                <a16:creationId xmlns:a16="http://schemas.microsoft.com/office/drawing/2014/main" id="{88F9DDD7-F9F9-46D8-9F5B-BC3EE4DD921B}"/>
              </a:ext>
            </a:extLst>
          </p:cNvPr>
          <p:cNvSpPr>
            <a:spLocks noGrp="1"/>
          </p:cNvSpPr>
          <p:nvPr>
            <p:ph idx="1"/>
          </p:nvPr>
        </p:nvSpPr>
        <p:spPr>
          <a:xfrm>
            <a:off x="128318" y="1692275"/>
            <a:ext cx="9807244" cy="5664300"/>
          </a:xfrm>
        </p:spPr>
        <p:txBody>
          <a:bodyPr/>
          <a:lstStyle/>
          <a:p>
            <a:pPr>
              <a:lnSpc>
                <a:spcPct val="150000"/>
              </a:lnSpc>
            </a:pPr>
            <a:r>
              <a:rPr lang="en-US" altLang="ko-KR" sz="1800" dirty="0"/>
              <a:t>Full-scale development of Korea Building Code</a:t>
            </a:r>
          </a:p>
          <a:p>
            <a:pPr lvl="1">
              <a:lnSpc>
                <a:spcPct val="150000"/>
              </a:lnSpc>
            </a:pPr>
            <a:r>
              <a:rPr lang="en-US" altLang="ko-KR" sz="1600" dirty="0"/>
              <a:t>Response to the launch of the WTO and the collapse of various facilities in the 1990s</a:t>
            </a:r>
          </a:p>
          <a:p>
            <a:pPr lvl="2">
              <a:lnSpc>
                <a:spcPct val="150000"/>
              </a:lnSpc>
            </a:pPr>
            <a:r>
              <a:rPr lang="en-US" altLang="ko-KR" sz="1400" dirty="0"/>
              <a:t>Thorough local adaptation to Building Code introduced and adopted in foreign countries</a:t>
            </a:r>
          </a:p>
          <a:p>
            <a:pPr lvl="2">
              <a:lnSpc>
                <a:spcPct val="150000"/>
              </a:lnSpc>
            </a:pPr>
            <a:r>
              <a:rPr lang="en-US" altLang="ko-KR" sz="1400" dirty="0"/>
              <a:t>Compensation and new enactment for insufficient Building Code</a:t>
            </a:r>
          </a:p>
          <a:p>
            <a:pPr lvl="1">
              <a:lnSpc>
                <a:spcPct val="150000"/>
              </a:lnSpc>
            </a:pPr>
            <a:r>
              <a:rPr lang="en-US" altLang="ko-KR" sz="1600" dirty="0"/>
              <a:t>Establishment of the Construction Standards Maintenance Council under the MOLIT </a:t>
            </a:r>
          </a:p>
          <a:p>
            <a:pPr lvl="2">
              <a:lnSpc>
                <a:spcPct val="150000"/>
              </a:lnSpc>
            </a:pPr>
            <a:r>
              <a:rPr lang="en-US" altLang="ko-KR" sz="1400" dirty="0"/>
              <a:t>The vice president of KICT is the chairman, and KICT oversees the revision of Korea Building Code</a:t>
            </a:r>
            <a:endParaRPr lang="en-US" altLang="ko-KR" sz="1423" dirty="0"/>
          </a:p>
          <a:p>
            <a:pPr>
              <a:lnSpc>
                <a:spcPct val="150000"/>
              </a:lnSpc>
            </a:pPr>
            <a:r>
              <a:rPr lang="en-US" altLang="ko-KR" sz="1800" dirty="0"/>
              <a:t>2013 KCSC (Korea Construction Standards Center) launched </a:t>
            </a:r>
          </a:p>
          <a:p>
            <a:pPr lvl="1">
              <a:lnSpc>
                <a:spcPct val="150000"/>
              </a:lnSpc>
            </a:pPr>
            <a:r>
              <a:rPr lang="en-US" altLang="ko-KR" sz="1600" dirty="0"/>
              <a:t>Need for Reorganizing Separate Construction Standards Management System</a:t>
            </a:r>
          </a:p>
          <a:p>
            <a:pPr lvl="2">
              <a:lnSpc>
                <a:spcPct val="150000"/>
              </a:lnSpc>
            </a:pPr>
            <a:r>
              <a:rPr lang="en-US" altLang="ko-KR" sz="1400" dirty="0"/>
              <a:t>Confusion in the construction field due to different terms and standards</a:t>
            </a:r>
          </a:p>
          <a:p>
            <a:pPr lvl="2">
              <a:lnSpc>
                <a:spcPct val="150000"/>
              </a:lnSpc>
            </a:pPr>
            <a:r>
              <a:rPr lang="en-US" altLang="ko-KR" sz="1400" dirty="0"/>
              <a:t>Need to reflect the results of various empirical tests to prevent poor construction quality</a:t>
            </a:r>
          </a:p>
          <a:p>
            <a:pPr lvl="2">
              <a:lnSpc>
                <a:spcPct val="150000"/>
              </a:lnSpc>
            </a:pPr>
            <a:r>
              <a:rPr lang="en-US" altLang="ko-KR" sz="1400" dirty="0"/>
              <a:t>Need to improve the performance, save costs, and reflect newest technology</a:t>
            </a:r>
          </a:p>
          <a:p>
            <a:pPr lvl="1">
              <a:lnSpc>
                <a:spcPct val="150000"/>
              </a:lnSpc>
            </a:pPr>
            <a:r>
              <a:rPr lang="en-US" altLang="ko-KR" sz="1600" dirty="0"/>
              <a:t>Establishment of Korea Building Code: Integrate and unify detailed technical regulations described for each facility, and convert to a Building Code Platform form that uses detailed technical regulations for each facility</a:t>
            </a:r>
            <a:endParaRPr lang="en-US" altLang="ko-KR" sz="1611" dirty="0"/>
          </a:p>
        </p:txBody>
      </p:sp>
      <p:grpSp>
        <p:nvGrpSpPr>
          <p:cNvPr id="28" name="Group 13">
            <a:extLst>
              <a:ext uri="{FF2B5EF4-FFF2-40B4-BE49-F238E27FC236}">
                <a16:creationId xmlns:a16="http://schemas.microsoft.com/office/drawing/2014/main" id="{FB48DB26-3729-491D-9B04-BA2AABAECDA2}"/>
              </a:ext>
            </a:extLst>
          </p:cNvPr>
          <p:cNvGrpSpPr/>
          <p:nvPr/>
        </p:nvGrpSpPr>
        <p:grpSpPr>
          <a:xfrm>
            <a:off x="406750" y="1152339"/>
            <a:ext cx="8126744" cy="458739"/>
            <a:chOff x="430906" y="1216704"/>
            <a:chExt cx="9379082" cy="486548"/>
          </a:xfrm>
        </p:grpSpPr>
        <p:sp>
          <p:nvSpPr>
            <p:cNvPr id="29" name="모서리가 둥근 직사각형 16">
              <a:extLst>
                <a:ext uri="{FF2B5EF4-FFF2-40B4-BE49-F238E27FC236}">
                  <a16:creationId xmlns:a16="http://schemas.microsoft.com/office/drawing/2014/main" id="{C6D2A509-F793-4EE0-B3B1-E360AE4EF952}"/>
                </a:ext>
              </a:extLst>
            </p:cNvPr>
            <p:cNvSpPr/>
            <p:nvPr/>
          </p:nvSpPr>
          <p:spPr>
            <a:xfrm>
              <a:off x="430906" y="1216704"/>
              <a:ext cx="9379082"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1886"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Development and Operation of Korea Building Code (1995~Present)</a:t>
              </a:r>
            </a:p>
          </p:txBody>
        </p:sp>
        <p:sp>
          <p:nvSpPr>
            <p:cNvPr id="51" name="Flowchart: Delay 12">
              <a:extLst>
                <a:ext uri="{FF2B5EF4-FFF2-40B4-BE49-F238E27FC236}">
                  <a16:creationId xmlns:a16="http://schemas.microsoft.com/office/drawing/2014/main" id="{17BD6C3A-3F12-43C1-ACC2-61FA8BE07C95}"/>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grpSp>
    </p:spTree>
    <p:extLst>
      <p:ext uri="{BB962C8B-B14F-4D97-AF65-F5344CB8AC3E}">
        <p14:creationId xmlns:p14="http://schemas.microsoft.com/office/powerpoint/2010/main" val="2183146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3">
            <a:extLst>
              <a:ext uri="{FF2B5EF4-FFF2-40B4-BE49-F238E27FC236}">
                <a16:creationId xmlns:a16="http://schemas.microsoft.com/office/drawing/2014/main" id="{1E9F0C43-15C7-4DE4-88A5-73576AA83038}"/>
              </a:ext>
            </a:extLst>
          </p:cNvPr>
          <p:cNvGrpSpPr/>
          <p:nvPr/>
        </p:nvGrpSpPr>
        <p:grpSpPr>
          <a:xfrm>
            <a:off x="416910" y="1152339"/>
            <a:ext cx="7612528" cy="458739"/>
            <a:chOff x="430907" y="1216704"/>
            <a:chExt cx="11847934" cy="486548"/>
          </a:xfrm>
        </p:grpSpPr>
        <p:sp>
          <p:nvSpPr>
            <p:cNvPr id="18" name="모서리가 둥근 직사각형 16">
              <a:extLst>
                <a:ext uri="{FF2B5EF4-FFF2-40B4-BE49-F238E27FC236}">
                  <a16:creationId xmlns:a16="http://schemas.microsoft.com/office/drawing/2014/main" id="{06912A57-20F2-4AA9-B13A-997AD9E1281C}"/>
                </a:ext>
              </a:extLst>
            </p:cNvPr>
            <p:cNvSpPr/>
            <p:nvPr/>
          </p:nvSpPr>
          <p:spPr>
            <a:xfrm>
              <a:off x="430907" y="1216704"/>
              <a:ext cx="118479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 Large-Scale Facility Collapse Accidents in Korea in the Past</a:t>
              </a:r>
            </a:p>
          </p:txBody>
        </p:sp>
        <p:sp>
          <p:nvSpPr>
            <p:cNvPr id="19" name="Flowchart: Delay 12">
              <a:extLst>
                <a:ext uri="{FF2B5EF4-FFF2-40B4-BE49-F238E27FC236}">
                  <a16:creationId xmlns:a16="http://schemas.microsoft.com/office/drawing/2014/main" id="{1854753E-F46E-40F4-8883-57DDCBB14306}"/>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grpSp>
        <p:nvGrpSpPr>
          <p:cNvPr id="23" name="그룹 22">
            <a:extLst>
              <a:ext uri="{FF2B5EF4-FFF2-40B4-BE49-F238E27FC236}">
                <a16:creationId xmlns:a16="http://schemas.microsoft.com/office/drawing/2014/main" id="{B0948180-255D-40AF-933A-F7B9E92C6048}"/>
              </a:ext>
            </a:extLst>
          </p:cNvPr>
          <p:cNvGrpSpPr/>
          <p:nvPr/>
        </p:nvGrpSpPr>
        <p:grpSpPr>
          <a:xfrm>
            <a:off x="432594" y="1908423"/>
            <a:ext cx="9217024" cy="5364596"/>
            <a:chOff x="432594" y="2016435"/>
            <a:chExt cx="8892988" cy="5044708"/>
          </a:xfrm>
        </p:grpSpPr>
        <p:pic>
          <p:nvPicPr>
            <p:cNvPr id="15" name="그림 14">
              <a:extLst>
                <a:ext uri="{FF2B5EF4-FFF2-40B4-BE49-F238E27FC236}">
                  <a16:creationId xmlns:a16="http://schemas.microsoft.com/office/drawing/2014/main" id="{91391E7D-B6D2-4448-AC7E-28723453CB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4024" y="2039311"/>
              <a:ext cx="3101558" cy="2388963"/>
            </a:xfrm>
            <a:prstGeom prst="rect">
              <a:avLst/>
            </a:prstGeom>
            <a:ln>
              <a:solidFill>
                <a:sysClr val="windowText" lastClr="000000"/>
              </a:solidFill>
            </a:ln>
          </p:spPr>
        </p:pic>
        <p:sp>
          <p:nvSpPr>
            <p:cNvPr id="16" name="Text Box 7">
              <a:extLst>
                <a:ext uri="{FF2B5EF4-FFF2-40B4-BE49-F238E27FC236}">
                  <a16:creationId xmlns:a16="http://schemas.microsoft.com/office/drawing/2014/main" id="{6AC62C3B-649A-4353-9CD4-429780FA4EC4}"/>
                </a:ext>
              </a:extLst>
            </p:cNvPr>
            <p:cNvSpPr txBox="1">
              <a:spLocks noChangeArrowheads="1"/>
            </p:cNvSpPr>
            <p:nvPr/>
          </p:nvSpPr>
          <p:spPr bwMode="auto">
            <a:xfrm>
              <a:off x="3752594" y="2016435"/>
              <a:ext cx="2467308" cy="832859"/>
            </a:xfrm>
            <a:prstGeom prst="rect">
              <a:avLst/>
            </a:prstGeom>
            <a:solidFill>
              <a:srgbClr val="FFFFFF"/>
            </a:solidFill>
            <a:ln>
              <a:solidFill>
                <a:sysClr val="windowText" lastClr="000000"/>
              </a:solidFill>
            </a:ln>
          </p:spPr>
          <p:txBody>
            <a:bodyPr wrap="square" lIns="33942" tIns="33942" rIns="33942" bIns="33942" anchor="b">
              <a:spAutoFit/>
              <a:scene3d>
                <a:camera prst="orthographicFront"/>
                <a:lightRig rig="threePt" dir="t"/>
              </a:scene3d>
              <a:sp3d>
                <a:bevelT w="1270" h="1270"/>
                <a:bevelB w="1270" h="1270"/>
              </a:sp3d>
            </a:bodyPr>
            <a:lstStyle>
              <a:lvl1pPr>
                <a:defRPr kumimoji="1" sz="2000">
                  <a:solidFill>
                    <a:schemeClr val="tx1"/>
                  </a:solidFill>
                  <a:latin typeface="산돌고딕B" pitchFamily="18" charset="-127"/>
                  <a:ea typeface="산돌고딕B" pitchFamily="18" charset="-127"/>
                </a:defRPr>
              </a:lvl1pPr>
              <a:lvl2pPr marL="742950" indent="-285750">
                <a:defRPr kumimoji="1" sz="2000">
                  <a:solidFill>
                    <a:schemeClr val="tx1"/>
                  </a:solidFill>
                  <a:latin typeface="산돌고딕B" pitchFamily="18" charset="-127"/>
                  <a:ea typeface="산돌고딕B" pitchFamily="18" charset="-127"/>
                </a:defRPr>
              </a:lvl2pPr>
              <a:lvl3pPr marL="1143000" indent="-228600">
                <a:defRPr kumimoji="1" sz="2000">
                  <a:solidFill>
                    <a:schemeClr val="tx1"/>
                  </a:solidFill>
                  <a:latin typeface="산돌고딕B" pitchFamily="18" charset="-127"/>
                  <a:ea typeface="산돌고딕B" pitchFamily="18" charset="-127"/>
                </a:defRPr>
              </a:lvl3pPr>
              <a:lvl4pPr marL="1600200" indent="-228600">
                <a:defRPr kumimoji="1" sz="2000">
                  <a:solidFill>
                    <a:schemeClr val="tx1"/>
                  </a:solidFill>
                  <a:latin typeface="산돌고딕B" pitchFamily="18" charset="-127"/>
                  <a:ea typeface="산돌고딕B" pitchFamily="18" charset="-127"/>
                </a:defRPr>
              </a:lvl4pPr>
              <a:lvl5pPr marL="2057400" indent="-228600">
                <a:defRPr kumimoji="1" sz="2000">
                  <a:solidFill>
                    <a:schemeClr val="tx1"/>
                  </a:solidFill>
                  <a:latin typeface="산돌고딕B" pitchFamily="18" charset="-127"/>
                  <a:ea typeface="산돌고딕B" pitchFamily="18" charset="-127"/>
                </a:defRPr>
              </a:lvl5pPr>
              <a:lvl6pPr marL="2514600" indent="-228600" algn="ctr" eaLnBrk="0" fontAlgn="base" hangingPunct="0">
                <a:spcBef>
                  <a:spcPct val="0"/>
                </a:spcBef>
                <a:spcAft>
                  <a:spcPct val="0"/>
                </a:spcAft>
                <a:defRPr kumimoji="1" sz="2000">
                  <a:solidFill>
                    <a:schemeClr val="tx1"/>
                  </a:solidFill>
                  <a:latin typeface="산돌고딕B" pitchFamily="18" charset="-127"/>
                  <a:ea typeface="산돌고딕B" pitchFamily="18" charset="-127"/>
                </a:defRPr>
              </a:lvl6pPr>
              <a:lvl7pPr marL="2971800" indent="-228600" algn="ctr" eaLnBrk="0" fontAlgn="base" hangingPunct="0">
                <a:spcBef>
                  <a:spcPct val="0"/>
                </a:spcBef>
                <a:spcAft>
                  <a:spcPct val="0"/>
                </a:spcAft>
                <a:defRPr kumimoji="1" sz="2000">
                  <a:solidFill>
                    <a:schemeClr val="tx1"/>
                  </a:solidFill>
                  <a:latin typeface="산돌고딕B" pitchFamily="18" charset="-127"/>
                  <a:ea typeface="산돌고딕B" pitchFamily="18" charset="-127"/>
                </a:defRPr>
              </a:lvl7pPr>
              <a:lvl8pPr marL="3429000" indent="-228600" algn="ctr" eaLnBrk="0" fontAlgn="base" hangingPunct="0">
                <a:spcBef>
                  <a:spcPct val="0"/>
                </a:spcBef>
                <a:spcAft>
                  <a:spcPct val="0"/>
                </a:spcAft>
                <a:defRPr kumimoji="1" sz="2000">
                  <a:solidFill>
                    <a:schemeClr val="tx1"/>
                  </a:solidFill>
                  <a:latin typeface="산돌고딕B" pitchFamily="18" charset="-127"/>
                  <a:ea typeface="산돌고딕B" pitchFamily="18" charset="-127"/>
                </a:defRPr>
              </a:lvl8pPr>
              <a:lvl9pPr marL="3886200" indent="-228600" algn="ctr" eaLnBrk="0" fontAlgn="base" hangingPunct="0">
                <a:spcBef>
                  <a:spcPct val="0"/>
                </a:spcBef>
                <a:spcAft>
                  <a:spcPct val="0"/>
                </a:spcAft>
                <a:defRPr kumimoji="1" sz="2000">
                  <a:solidFill>
                    <a:schemeClr val="tx1"/>
                  </a:solidFill>
                  <a:latin typeface="산돌고딕B" pitchFamily="18" charset="-127"/>
                  <a:ea typeface="산돌고딕B" pitchFamily="18" charset="-127"/>
                </a:defRPr>
              </a:lvl9pPr>
            </a:lstStyle>
            <a:p>
              <a:pPr marL="0" lvl="1" indent="-170612" algn="ctr" defTabSz="1070817" fontAlgn="auto" latinLnBrk="0">
                <a:spcBef>
                  <a:spcPts val="0"/>
                </a:spcBef>
                <a:spcAft>
                  <a:spcPts val="226"/>
                </a:spcAft>
                <a:buClr>
                  <a:prstClr val="white">
                    <a:lumMod val="65000"/>
                  </a:prstClr>
                </a:buClr>
                <a:buSzPct val="80000"/>
                <a:tabLst>
                  <a:tab pos="5798655" algn="l"/>
                </a:tabLst>
                <a:defRPr/>
              </a:pPr>
              <a:r>
                <a:rPr lang="en-US" altLang="ko-KR" sz="1600" b="1" kern="0" dirty="0" err="1">
                  <a:solidFill>
                    <a:sysClr val="windowText" lastClr="000000"/>
                  </a:solidFill>
                  <a:latin typeface="Arial" panose="020B0604020202020204" pitchFamily="34" charset="0"/>
                  <a:ea typeface="+mn-ea"/>
                  <a:cs typeface="Arial" panose="020B0604020202020204" pitchFamily="34" charset="0"/>
                  <a:sym typeface="Monotype Sorts" pitchFamily="2" charset="2"/>
                </a:rPr>
                <a:t>Seongsu</a:t>
              </a:r>
              <a:r>
                <a:rPr lang="en-US" altLang="ko-KR" sz="1600" b="1" kern="0" dirty="0">
                  <a:solidFill>
                    <a:sysClr val="windowText" lastClr="000000"/>
                  </a:solidFill>
                  <a:latin typeface="Arial" panose="020B0604020202020204" pitchFamily="34" charset="0"/>
                  <a:ea typeface="+mn-ea"/>
                  <a:cs typeface="Arial" panose="020B0604020202020204" pitchFamily="34" charset="0"/>
                  <a:sym typeface="Monotype Sorts" pitchFamily="2" charset="2"/>
                </a:rPr>
                <a:t> Bridge Collapse/</a:t>
              </a:r>
            </a:p>
            <a:p>
              <a:pPr marL="0" lvl="1" indent="-170612" algn="ctr" defTabSz="1070817" fontAlgn="auto" latinLnBrk="0">
                <a:spcBef>
                  <a:spcPts val="0"/>
                </a:spcBef>
                <a:spcAft>
                  <a:spcPts val="226"/>
                </a:spcAft>
                <a:buClr>
                  <a:prstClr val="white">
                    <a:lumMod val="65000"/>
                  </a:prstClr>
                </a:buClr>
                <a:buSzPct val="80000"/>
                <a:tabLst>
                  <a:tab pos="5798655" algn="l"/>
                </a:tabLst>
                <a:defRPr/>
              </a:pPr>
              <a:r>
                <a:rPr lang="en-US" altLang="ko-KR" sz="1600" b="1" kern="0" dirty="0">
                  <a:solidFill>
                    <a:sysClr val="windowText" lastClr="000000"/>
                  </a:solidFill>
                  <a:latin typeface="Arial" panose="020B0604020202020204" pitchFamily="34" charset="0"/>
                  <a:ea typeface="+mn-ea"/>
                  <a:cs typeface="Arial" panose="020B0604020202020204" pitchFamily="34" charset="0"/>
                  <a:sym typeface="Monotype Sorts" pitchFamily="2" charset="2"/>
                </a:rPr>
                <a:t>Seoul (1994.10.21)</a:t>
              </a:r>
              <a:endParaRPr lang="ko-KR" altLang="en-US" sz="1600" b="1" kern="0" dirty="0">
                <a:solidFill>
                  <a:sysClr val="windowText" lastClr="000000"/>
                </a:solidFill>
                <a:latin typeface="Arial" panose="020B0604020202020204" pitchFamily="34" charset="0"/>
                <a:ea typeface="+mn-ea"/>
                <a:cs typeface="Arial" panose="020B0604020202020204" pitchFamily="34" charset="0"/>
                <a:sym typeface="Monotype Sorts" pitchFamily="2" charset="2"/>
              </a:endParaRPr>
            </a:p>
          </p:txBody>
        </p:sp>
        <p:sp>
          <p:nvSpPr>
            <p:cNvPr id="17" name="직사각형 16">
              <a:extLst>
                <a:ext uri="{FF2B5EF4-FFF2-40B4-BE49-F238E27FC236}">
                  <a16:creationId xmlns:a16="http://schemas.microsoft.com/office/drawing/2014/main" id="{E4B6EF35-563D-420F-AE2D-7757F0CC6436}"/>
                </a:ext>
              </a:extLst>
            </p:cNvPr>
            <p:cNvSpPr/>
            <p:nvPr/>
          </p:nvSpPr>
          <p:spPr bwMode="auto">
            <a:xfrm>
              <a:off x="3752594" y="2849294"/>
              <a:ext cx="2467308" cy="1578980"/>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86214" tIns="43107" rIns="86214" bIns="43107" numCol="1" rtlCol="0" anchor="ctr" anchorCtr="0" compatLnSpc="1">
              <a:prstTxWarp prst="textNoShape">
                <a:avLst/>
              </a:prstTxWarp>
            </a:bodyPr>
            <a:lstStyle/>
            <a:p>
              <a:pPr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Details : </a:t>
              </a:r>
            </a:p>
            <a:p>
              <a:pPr marL="85312" indent="-85312"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48M Fall on the Center of the Bridge, 6 of bus/car crashed</a:t>
              </a:r>
            </a:p>
            <a:p>
              <a:pPr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Damage of Life</a:t>
              </a:r>
              <a:r>
                <a:rPr kumimoji="0" lang="ko-KR" altLang="en-US"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a:t>
              </a: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a:t>
              </a:r>
            </a:p>
            <a:p>
              <a:pPr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32 deaths, 17 injuries</a:t>
              </a:r>
            </a:p>
          </p:txBody>
        </p:sp>
        <p:grpSp>
          <p:nvGrpSpPr>
            <p:cNvPr id="8" name="그룹 7">
              <a:extLst>
                <a:ext uri="{FF2B5EF4-FFF2-40B4-BE49-F238E27FC236}">
                  <a16:creationId xmlns:a16="http://schemas.microsoft.com/office/drawing/2014/main" id="{32EB3436-CC9B-44FA-9580-4054EF2CF58A}"/>
                </a:ext>
              </a:extLst>
            </p:cNvPr>
            <p:cNvGrpSpPr/>
            <p:nvPr/>
          </p:nvGrpSpPr>
          <p:grpSpPr>
            <a:xfrm>
              <a:off x="3752594" y="4479828"/>
              <a:ext cx="5572988" cy="2581313"/>
              <a:chOff x="3993811" y="4359938"/>
              <a:chExt cx="5285433" cy="1684314"/>
            </a:xfrm>
          </p:grpSpPr>
          <p:pic>
            <p:nvPicPr>
              <p:cNvPr id="12" name="그림 11">
                <a:extLst>
                  <a:ext uri="{FF2B5EF4-FFF2-40B4-BE49-F238E27FC236}">
                    <a16:creationId xmlns:a16="http://schemas.microsoft.com/office/drawing/2014/main" id="{E5A87485-70C8-4106-AFC9-011BE3735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3811" y="4363362"/>
                <a:ext cx="2945433" cy="1680890"/>
              </a:xfrm>
              <a:prstGeom prst="rect">
                <a:avLst/>
              </a:prstGeom>
            </p:spPr>
          </p:pic>
          <p:sp>
            <p:nvSpPr>
              <p:cNvPr id="13" name="Text Box 7">
                <a:extLst>
                  <a:ext uri="{FF2B5EF4-FFF2-40B4-BE49-F238E27FC236}">
                    <a16:creationId xmlns:a16="http://schemas.microsoft.com/office/drawing/2014/main" id="{24A0225C-42CB-475E-927A-C4291B5BCE3D}"/>
                  </a:ext>
                </a:extLst>
              </p:cNvPr>
              <p:cNvSpPr txBox="1">
                <a:spLocks noChangeArrowheads="1"/>
              </p:cNvSpPr>
              <p:nvPr/>
            </p:nvSpPr>
            <p:spPr bwMode="auto">
              <a:xfrm>
                <a:off x="3993811" y="4359938"/>
                <a:ext cx="2340000" cy="543443"/>
              </a:xfrm>
              <a:prstGeom prst="rect">
                <a:avLst/>
              </a:prstGeom>
              <a:solidFill>
                <a:srgbClr val="FFFFFF"/>
              </a:solidFill>
              <a:ln>
                <a:solidFill>
                  <a:sysClr val="windowText" lastClr="000000"/>
                </a:solidFill>
              </a:ln>
            </p:spPr>
            <p:txBody>
              <a:bodyPr wrap="square" lIns="33942" tIns="33942" rIns="33942" bIns="33942" anchor="b">
                <a:spAutoFit/>
                <a:scene3d>
                  <a:camera prst="orthographicFront"/>
                  <a:lightRig rig="threePt" dir="t"/>
                </a:scene3d>
                <a:sp3d>
                  <a:bevelT w="1270" h="1270"/>
                  <a:bevelB w="1270" h="1270"/>
                </a:sp3d>
              </a:bodyPr>
              <a:lstStyle>
                <a:lvl1pPr>
                  <a:defRPr kumimoji="1" sz="2000">
                    <a:solidFill>
                      <a:schemeClr val="tx1"/>
                    </a:solidFill>
                    <a:latin typeface="산돌고딕B" pitchFamily="18" charset="-127"/>
                    <a:ea typeface="산돌고딕B" pitchFamily="18" charset="-127"/>
                  </a:defRPr>
                </a:lvl1pPr>
                <a:lvl2pPr marL="742950" indent="-285750">
                  <a:defRPr kumimoji="1" sz="2000">
                    <a:solidFill>
                      <a:schemeClr val="tx1"/>
                    </a:solidFill>
                    <a:latin typeface="산돌고딕B" pitchFamily="18" charset="-127"/>
                    <a:ea typeface="산돌고딕B" pitchFamily="18" charset="-127"/>
                  </a:defRPr>
                </a:lvl2pPr>
                <a:lvl3pPr marL="1143000" indent="-228600">
                  <a:defRPr kumimoji="1" sz="2000">
                    <a:solidFill>
                      <a:schemeClr val="tx1"/>
                    </a:solidFill>
                    <a:latin typeface="산돌고딕B" pitchFamily="18" charset="-127"/>
                    <a:ea typeface="산돌고딕B" pitchFamily="18" charset="-127"/>
                  </a:defRPr>
                </a:lvl3pPr>
                <a:lvl4pPr marL="1600200" indent="-228600">
                  <a:defRPr kumimoji="1" sz="2000">
                    <a:solidFill>
                      <a:schemeClr val="tx1"/>
                    </a:solidFill>
                    <a:latin typeface="산돌고딕B" pitchFamily="18" charset="-127"/>
                    <a:ea typeface="산돌고딕B" pitchFamily="18" charset="-127"/>
                  </a:defRPr>
                </a:lvl4pPr>
                <a:lvl5pPr marL="2057400" indent="-228600">
                  <a:defRPr kumimoji="1" sz="2000">
                    <a:solidFill>
                      <a:schemeClr val="tx1"/>
                    </a:solidFill>
                    <a:latin typeface="산돌고딕B" pitchFamily="18" charset="-127"/>
                    <a:ea typeface="산돌고딕B" pitchFamily="18" charset="-127"/>
                  </a:defRPr>
                </a:lvl5pPr>
                <a:lvl6pPr marL="2514600" indent="-228600" algn="ctr" eaLnBrk="0" fontAlgn="base" hangingPunct="0">
                  <a:spcBef>
                    <a:spcPct val="0"/>
                  </a:spcBef>
                  <a:spcAft>
                    <a:spcPct val="0"/>
                  </a:spcAft>
                  <a:defRPr kumimoji="1" sz="2000">
                    <a:solidFill>
                      <a:schemeClr val="tx1"/>
                    </a:solidFill>
                    <a:latin typeface="산돌고딕B" pitchFamily="18" charset="-127"/>
                    <a:ea typeface="산돌고딕B" pitchFamily="18" charset="-127"/>
                  </a:defRPr>
                </a:lvl6pPr>
                <a:lvl7pPr marL="2971800" indent="-228600" algn="ctr" eaLnBrk="0" fontAlgn="base" hangingPunct="0">
                  <a:spcBef>
                    <a:spcPct val="0"/>
                  </a:spcBef>
                  <a:spcAft>
                    <a:spcPct val="0"/>
                  </a:spcAft>
                  <a:defRPr kumimoji="1" sz="2000">
                    <a:solidFill>
                      <a:schemeClr val="tx1"/>
                    </a:solidFill>
                    <a:latin typeface="산돌고딕B" pitchFamily="18" charset="-127"/>
                    <a:ea typeface="산돌고딕B" pitchFamily="18" charset="-127"/>
                  </a:defRPr>
                </a:lvl7pPr>
                <a:lvl8pPr marL="3429000" indent="-228600" algn="ctr" eaLnBrk="0" fontAlgn="base" hangingPunct="0">
                  <a:spcBef>
                    <a:spcPct val="0"/>
                  </a:spcBef>
                  <a:spcAft>
                    <a:spcPct val="0"/>
                  </a:spcAft>
                  <a:defRPr kumimoji="1" sz="2000">
                    <a:solidFill>
                      <a:schemeClr val="tx1"/>
                    </a:solidFill>
                    <a:latin typeface="산돌고딕B" pitchFamily="18" charset="-127"/>
                    <a:ea typeface="산돌고딕B" pitchFamily="18" charset="-127"/>
                  </a:defRPr>
                </a:lvl8pPr>
                <a:lvl9pPr marL="3886200" indent="-228600" algn="ctr" eaLnBrk="0" fontAlgn="base" hangingPunct="0">
                  <a:spcBef>
                    <a:spcPct val="0"/>
                  </a:spcBef>
                  <a:spcAft>
                    <a:spcPct val="0"/>
                  </a:spcAft>
                  <a:defRPr kumimoji="1" sz="2000">
                    <a:solidFill>
                      <a:schemeClr val="tx1"/>
                    </a:solidFill>
                    <a:latin typeface="산돌고딕B" pitchFamily="18" charset="-127"/>
                    <a:ea typeface="산돌고딕B" pitchFamily="18" charset="-127"/>
                  </a:defRPr>
                </a:lvl9pPr>
              </a:lstStyle>
              <a:p>
                <a:pPr marL="0" lvl="1" indent="-170612" algn="ctr" defTabSz="1070817" fontAlgn="auto" latinLnBrk="0">
                  <a:spcBef>
                    <a:spcPts val="0"/>
                  </a:spcBef>
                  <a:spcAft>
                    <a:spcPts val="226"/>
                  </a:spcAft>
                  <a:buClr>
                    <a:prstClr val="white">
                      <a:lumMod val="65000"/>
                    </a:prstClr>
                  </a:buClr>
                  <a:buSzPct val="80000"/>
                  <a:tabLst>
                    <a:tab pos="5798655" algn="l"/>
                  </a:tabLst>
                  <a:defRPr/>
                </a:pPr>
                <a:r>
                  <a:rPr lang="en-US" altLang="ko-KR" sz="1600" b="1" kern="0" dirty="0" err="1">
                    <a:solidFill>
                      <a:sysClr val="windowText" lastClr="000000"/>
                    </a:solidFill>
                    <a:latin typeface="Arial" panose="020B0604020202020204" pitchFamily="34" charset="0"/>
                    <a:ea typeface="+mn-ea"/>
                    <a:cs typeface="Arial" panose="020B0604020202020204" pitchFamily="34" charset="0"/>
                    <a:sym typeface="Monotype Sorts" pitchFamily="2" charset="2"/>
                  </a:rPr>
                  <a:t>Sampoong</a:t>
                </a:r>
                <a:r>
                  <a:rPr lang="en-US" altLang="ko-KR" sz="1600" b="1" kern="0" dirty="0">
                    <a:solidFill>
                      <a:sysClr val="windowText" lastClr="000000"/>
                    </a:solidFill>
                    <a:latin typeface="Arial" panose="020B0604020202020204" pitchFamily="34" charset="0"/>
                    <a:ea typeface="+mn-ea"/>
                    <a:cs typeface="Arial" panose="020B0604020202020204" pitchFamily="34" charset="0"/>
                    <a:sym typeface="Monotype Sorts" pitchFamily="2" charset="2"/>
                  </a:rPr>
                  <a:t> Department Store Collapse/</a:t>
                </a:r>
              </a:p>
              <a:p>
                <a:pPr marL="0" lvl="1" indent="-170612" algn="ctr" defTabSz="1070817" fontAlgn="auto" latinLnBrk="0">
                  <a:spcBef>
                    <a:spcPts val="0"/>
                  </a:spcBef>
                  <a:spcAft>
                    <a:spcPts val="226"/>
                  </a:spcAft>
                  <a:buClr>
                    <a:prstClr val="white">
                      <a:lumMod val="65000"/>
                    </a:prstClr>
                  </a:buClr>
                  <a:buSzPct val="80000"/>
                  <a:tabLst>
                    <a:tab pos="5798655" algn="l"/>
                  </a:tabLst>
                  <a:defRPr/>
                </a:pPr>
                <a:r>
                  <a:rPr lang="en-US" altLang="ko-KR" sz="1600" b="1" kern="0" dirty="0">
                    <a:solidFill>
                      <a:sysClr val="windowText" lastClr="000000"/>
                    </a:solidFill>
                    <a:latin typeface="Arial" panose="020B0604020202020204" pitchFamily="34" charset="0"/>
                    <a:ea typeface="+mn-ea"/>
                    <a:cs typeface="Arial" panose="020B0604020202020204" pitchFamily="34" charset="0"/>
                    <a:sym typeface="Monotype Sorts" pitchFamily="2" charset="2"/>
                  </a:rPr>
                  <a:t> Seoul (1995.6.29)</a:t>
                </a:r>
                <a:endParaRPr lang="ko-KR" altLang="en-US" sz="1600" b="1" kern="0" dirty="0">
                  <a:solidFill>
                    <a:sysClr val="windowText" lastClr="000000"/>
                  </a:solidFill>
                  <a:latin typeface="Arial" panose="020B0604020202020204" pitchFamily="34" charset="0"/>
                  <a:ea typeface="+mn-ea"/>
                  <a:cs typeface="Arial" panose="020B0604020202020204" pitchFamily="34" charset="0"/>
                  <a:sym typeface="Monotype Sorts" pitchFamily="2" charset="2"/>
                </a:endParaRPr>
              </a:p>
            </p:txBody>
          </p:sp>
          <p:sp>
            <p:nvSpPr>
              <p:cNvPr id="14" name="직사각형 13">
                <a:extLst>
                  <a:ext uri="{FF2B5EF4-FFF2-40B4-BE49-F238E27FC236}">
                    <a16:creationId xmlns:a16="http://schemas.microsoft.com/office/drawing/2014/main" id="{1E058D54-1E88-44F3-9D61-16E8C627F2CF}"/>
                  </a:ext>
                </a:extLst>
              </p:cNvPr>
              <p:cNvSpPr/>
              <p:nvPr/>
            </p:nvSpPr>
            <p:spPr bwMode="auto">
              <a:xfrm>
                <a:off x="3993811" y="4917006"/>
                <a:ext cx="2340000" cy="1127246"/>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86214" tIns="43107" rIns="86214" bIns="43107" numCol="1" rtlCol="0" anchor="ctr" anchorCtr="0" compatLnSpc="1">
                <a:prstTxWarp prst="textNoShape">
                  <a:avLst/>
                </a:prstTxWarp>
              </a:bodyPr>
              <a:lstStyle/>
              <a:p>
                <a:pPr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Details : </a:t>
                </a:r>
              </a:p>
              <a:p>
                <a:pPr marL="85312" indent="-85312"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complete collapse of the department both complex</a:t>
                </a:r>
              </a:p>
              <a:p>
                <a:pPr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Damage of Life</a:t>
                </a:r>
                <a:r>
                  <a:rPr kumimoji="0" lang="ko-KR" altLang="en-US"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a:t>
                </a: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a:t>
                </a:r>
              </a:p>
              <a:p>
                <a:pPr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502 deaths, 937 injuries</a:t>
                </a:r>
              </a:p>
            </p:txBody>
          </p:sp>
        </p:grpSp>
        <p:sp>
          <p:nvSpPr>
            <p:cNvPr id="10" name="직사각형 9">
              <a:extLst>
                <a:ext uri="{FF2B5EF4-FFF2-40B4-BE49-F238E27FC236}">
                  <a16:creationId xmlns:a16="http://schemas.microsoft.com/office/drawing/2014/main" id="{21913745-2B9A-425E-98BA-21AB5A5A2F5D}"/>
                </a:ext>
              </a:extLst>
            </p:cNvPr>
            <p:cNvSpPr/>
            <p:nvPr/>
          </p:nvSpPr>
          <p:spPr bwMode="auto">
            <a:xfrm>
              <a:off x="432594" y="2031373"/>
              <a:ext cx="3204356" cy="5029770"/>
            </a:xfrm>
            <a:prstGeom prst="rect">
              <a:avLst/>
            </a:prstGeom>
            <a:solidFill>
              <a:sysClr val="window" lastClr="FFFFFF"/>
            </a:solidFill>
            <a:ln w="9525" cap="flat" cmpd="sng" algn="ctr">
              <a:solidFill>
                <a:sysClr val="windowText" lastClr="000000"/>
              </a:solidFill>
              <a:prstDash val="solid"/>
              <a:round/>
              <a:headEnd type="none" w="med" len="med"/>
              <a:tailEnd type="none" w="med" len="med"/>
            </a:ln>
            <a:effectLst/>
          </p:spPr>
          <p:txBody>
            <a:bodyPr vert="horz" wrap="square" lIns="86214" tIns="43107" rIns="86214" bIns="43107" numCol="1" rtlCol="0" anchor="ctr" anchorCtr="0" compatLnSpc="1">
              <a:prstTxWarp prst="textNoShape">
                <a:avLst/>
              </a:prstTxWarp>
            </a:bodyPr>
            <a:lstStyle/>
            <a:p>
              <a:pPr marL="0" lvl="1" indent="-170612" algn="ctr" defTabSz="1070817" fontAlgn="auto" latinLnBrk="0">
                <a:spcBef>
                  <a:spcPts val="0"/>
                </a:spcBef>
                <a:spcAft>
                  <a:spcPts val="226"/>
                </a:spcAft>
                <a:buClr>
                  <a:prstClr val="white">
                    <a:lumMod val="65000"/>
                  </a:prstClr>
                </a:buClr>
                <a:buSzPct val="80000"/>
                <a:tabLst>
                  <a:tab pos="5798655" algn="l"/>
                </a:tabLst>
                <a:defRPr/>
              </a:pPr>
              <a:r>
                <a:rPr kumimoji="0" lang="en-US" altLang="ko-KR" sz="1600" b="1" kern="0" spc="-47" dirty="0">
                  <a:solidFill>
                    <a:sysClr val="windowText" lastClr="000000"/>
                  </a:solidFill>
                  <a:latin typeface="Arial" panose="020B0604020202020204" pitchFamily="34" charset="0"/>
                  <a:cs typeface="Arial" panose="020B0604020202020204" pitchFamily="34" charset="0"/>
                  <a:sym typeface="Monotype Sorts" pitchFamily="2" charset="2"/>
                </a:rPr>
                <a:t>WOW Apartment Collapse/</a:t>
              </a:r>
            </a:p>
            <a:p>
              <a:pPr marL="0" lvl="1" indent="-170612" algn="ctr" defTabSz="1070817" fontAlgn="auto" latinLnBrk="0">
                <a:spcBef>
                  <a:spcPts val="0"/>
                </a:spcBef>
                <a:spcAft>
                  <a:spcPts val="226"/>
                </a:spcAft>
                <a:buClr>
                  <a:prstClr val="white">
                    <a:lumMod val="65000"/>
                  </a:prstClr>
                </a:buClr>
                <a:buSzPct val="80000"/>
                <a:tabLst>
                  <a:tab pos="5798655" algn="l"/>
                </a:tabLst>
                <a:defRPr/>
              </a:pPr>
              <a:r>
                <a:rPr kumimoji="0" lang="en-US" altLang="ko-KR" sz="1600" b="1" kern="0" spc="-47" dirty="0">
                  <a:solidFill>
                    <a:sysClr val="windowText" lastClr="000000"/>
                  </a:solidFill>
                  <a:latin typeface="Arial" panose="020B0604020202020204" pitchFamily="34" charset="0"/>
                  <a:cs typeface="Arial" panose="020B0604020202020204" pitchFamily="34" charset="0"/>
                  <a:sym typeface="Monotype Sorts" pitchFamily="2" charset="2"/>
                </a:rPr>
                <a:t> Seoul (1970.4.8)</a:t>
              </a:r>
              <a:endParaRPr kumimoji="0" lang="ko-KR" altLang="en-US" sz="1600" b="1" kern="0" spc="-47" dirty="0">
                <a:solidFill>
                  <a:sysClr val="windowText" lastClr="000000"/>
                </a:solidFill>
                <a:latin typeface="Arial" panose="020B0604020202020204" pitchFamily="34" charset="0"/>
                <a:cs typeface="Arial" panose="020B0604020202020204" pitchFamily="34" charset="0"/>
                <a:sym typeface="Monotype Sorts" pitchFamily="2" charset="2"/>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endParaRPr kumimoji="0" lang="en-US" altLang="ko-KR" sz="1200" kern="0" dirty="0">
                <a:solidFill>
                  <a:prstClr val="black"/>
                </a:solidFill>
                <a:latin typeface="Arial" panose="020B0604020202020204" pitchFamily="34" charset="0"/>
                <a:ea typeface="휴먼모음T" panose="02030504000101010101" pitchFamily="18" charset="-127"/>
                <a:cs typeface="Arial" panose="020B0604020202020204" pitchFamily="34" charset="0"/>
              </a:endParaRPr>
            </a:p>
            <a:p>
              <a:pPr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Details : Collapse of the 5F Apartment</a:t>
              </a:r>
            </a:p>
            <a:p>
              <a:pPr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Damage of Life</a:t>
              </a:r>
              <a:r>
                <a:rPr kumimoji="0" lang="ko-KR" altLang="en-US"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a:t>
              </a:r>
              <a:r>
                <a:rPr kumimoji="0" lang="en-US" altLang="ko-KR" sz="1400" kern="0" dirty="0">
                  <a:solidFill>
                    <a:prstClr val="black"/>
                  </a:solidFill>
                  <a:latin typeface="Arial" panose="020B0604020202020204" pitchFamily="34" charset="0"/>
                  <a:ea typeface="휴먼모음T" panose="02030504000101010101" pitchFamily="18" charset="-127"/>
                  <a:cs typeface="Arial" panose="020B0604020202020204" pitchFamily="34" charset="0"/>
                </a:rPr>
                <a:t>: 33 deaths, 39 injuries</a:t>
              </a:r>
            </a:p>
          </p:txBody>
        </p:sp>
        <p:pic>
          <p:nvPicPr>
            <p:cNvPr id="11" name="그림 10">
              <a:extLst>
                <a:ext uri="{FF2B5EF4-FFF2-40B4-BE49-F238E27FC236}">
                  <a16:creationId xmlns:a16="http://schemas.microsoft.com/office/drawing/2014/main" id="{5F50B8F3-093A-4DC0-9997-6544016F4F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468" y="2693522"/>
              <a:ext cx="3204356" cy="3550465"/>
            </a:xfrm>
            <a:prstGeom prst="rect">
              <a:avLst/>
            </a:prstGeom>
          </p:spPr>
        </p:pic>
      </p:grpSp>
      <p:sp>
        <p:nvSpPr>
          <p:cNvPr id="21" name="내용 개체 틀 2">
            <a:extLst>
              <a:ext uri="{FF2B5EF4-FFF2-40B4-BE49-F238E27FC236}">
                <a16:creationId xmlns:a16="http://schemas.microsoft.com/office/drawing/2014/main" id="{6E19F614-80C1-4A6E-BE69-8B288CB19EE0}"/>
              </a:ext>
            </a:extLst>
          </p:cNvPr>
          <p:cNvSpPr txBox="1">
            <a:spLocks/>
          </p:cNvSpPr>
          <p:nvPr/>
        </p:nvSpPr>
        <p:spPr bwMode="auto">
          <a:xfrm>
            <a:off x="585990" y="468263"/>
            <a:ext cx="8343548" cy="344261"/>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196338" indent="-196338" algn="l" defTabSz="983329" rtl="0" eaLnBrk="0" fontAlgn="base" latinLnBrk="1" hangingPunct="0">
              <a:spcBef>
                <a:spcPct val="20000"/>
              </a:spcBef>
              <a:spcAft>
                <a:spcPct val="0"/>
              </a:spcAft>
              <a:buClrTx/>
              <a:buFontTx/>
              <a:buNone/>
              <a:defRPr sz="2263" b="1" kern="1200" baseline="0">
                <a:solidFill>
                  <a:srgbClr val="C00000"/>
                </a:solidFill>
                <a:latin typeface="Arial" panose="020B0604020202020204" pitchFamily="34" charset="0"/>
                <a:ea typeface="HY견고딕" pitchFamily="18" charset="-127"/>
                <a:cs typeface="Arial" pitchFamily="34" charset="0"/>
              </a:defRPr>
            </a:lvl1pPr>
            <a:lvl2pPr marL="580475" indent="-196338" algn="l" defTabSz="983329" rtl="0" eaLnBrk="0" fontAlgn="base" latinLnBrk="1" hangingPunct="0">
              <a:spcBef>
                <a:spcPct val="20000"/>
              </a:spcBef>
              <a:spcAft>
                <a:spcPct val="0"/>
              </a:spcAft>
              <a:buFont typeface="Arial" charset="0"/>
              <a:buChar char="–"/>
              <a:defRPr sz="1697" b="0" kern="1200">
                <a:solidFill>
                  <a:schemeClr val="tx1"/>
                </a:solidFill>
                <a:latin typeface="맑은 고딕" pitchFamily="50" charset="-127"/>
                <a:ea typeface="맑은 고딕" pitchFamily="50" charset="-127"/>
                <a:cs typeface="+mn-cs"/>
              </a:defRPr>
            </a:lvl2pPr>
            <a:lvl3pPr marL="966320" indent="-198045" algn="l" defTabSz="983329" rtl="0" eaLnBrk="0" fontAlgn="base" latinLnBrk="1" hangingPunct="0">
              <a:spcBef>
                <a:spcPct val="20000"/>
              </a:spcBef>
              <a:spcAft>
                <a:spcPct val="0"/>
              </a:spcAft>
              <a:buFont typeface="Arial" charset="0"/>
              <a:buChar char="•"/>
              <a:defRPr sz="1508" b="0" kern="1200">
                <a:solidFill>
                  <a:schemeClr val="tx1"/>
                </a:solidFill>
                <a:latin typeface="맑은 고딕" pitchFamily="50" charset="-127"/>
                <a:ea typeface="맑은 고딕" pitchFamily="50" charset="-127"/>
                <a:cs typeface="+mn-cs"/>
              </a:defRPr>
            </a:lvl3pPr>
            <a:lvl4pPr marL="1350459" indent="-198045" algn="l" defTabSz="983329" rtl="0" eaLnBrk="0" fontAlgn="base" latinLnBrk="1" hangingPunct="0">
              <a:spcBef>
                <a:spcPct val="20000"/>
              </a:spcBef>
              <a:spcAft>
                <a:spcPct val="0"/>
              </a:spcAft>
              <a:buFont typeface="Wingdings" pitchFamily="2" charset="2"/>
              <a:buChar char="Ø"/>
              <a:defRPr sz="1320" b="0" kern="1200">
                <a:solidFill>
                  <a:schemeClr val="tx1"/>
                </a:solidFill>
                <a:latin typeface="맑은 고딕" pitchFamily="50" charset="-127"/>
                <a:ea typeface="맑은 고딕" pitchFamily="50" charset="-127"/>
                <a:cs typeface="+mn-cs"/>
              </a:defRPr>
            </a:lvl4pPr>
            <a:lvl5pPr marL="1734596" indent="-187801" algn="l" defTabSz="983329" rtl="0" eaLnBrk="0" fontAlgn="base" latinLnBrk="1" hangingPunct="0">
              <a:spcBef>
                <a:spcPct val="20000"/>
              </a:spcBef>
              <a:spcAft>
                <a:spcPct val="0"/>
              </a:spcAft>
              <a:buFont typeface="Arial" charset="0"/>
              <a:buChar char="»"/>
              <a:defRPr sz="1320" b="0" kern="1200">
                <a:solidFill>
                  <a:schemeClr val="tx1"/>
                </a:solidFill>
                <a:latin typeface="맑은 고딕" pitchFamily="50" charset="-127"/>
                <a:ea typeface="맑은 고딕" pitchFamily="50" charset="-127"/>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r>
              <a:rPr kumimoji="0" lang="en-US" altLang="ko-KR" sz="2400" dirty="0"/>
              <a:t>Ⅵ. What about Other Countries?</a:t>
            </a:r>
            <a:endParaRPr kumimoji="0" lang="ko-KR" altLang="en-US" sz="2400" dirty="0"/>
          </a:p>
        </p:txBody>
      </p:sp>
    </p:spTree>
    <p:extLst>
      <p:ext uri="{BB962C8B-B14F-4D97-AF65-F5344CB8AC3E}">
        <p14:creationId xmlns:p14="http://schemas.microsoft.com/office/powerpoint/2010/main" val="840836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내용 개체 틀 2">
            <a:extLst>
              <a:ext uri="{FF2B5EF4-FFF2-40B4-BE49-F238E27FC236}">
                <a16:creationId xmlns:a16="http://schemas.microsoft.com/office/drawing/2014/main" id="{6E19F614-80C1-4A6E-BE69-8B288CB19EE0}"/>
              </a:ext>
            </a:extLst>
          </p:cNvPr>
          <p:cNvSpPr txBox="1">
            <a:spLocks/>
          </p:cNvSpPr>
          <p:nvPr/>
        </p:nvSpPr>
        <p:spPr bwMode="auto">
          <a:xfrm>
            <a:off x="585990" y="468263"/>
            <a:ext cx="8343548" cy="344261"/>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196338" indent="-196338" algn="l" defTabSz="983329" rtl="0" eaLnBrk="0" fontAlgn="base" latinLnBrk="1" hangingPunct="0">
              <a:spcBef>
                <a:spcPct val="20000"/>
              </a:spcBef>
              <a:spcAft>
                <a:spcPct val="0"/>
              </a:spcAft>
              <a:buClrTx/>
              <a:buFontTx/>
              <a:buNone/>
              <a:defRPr sz="2263" b="1" kern="1200" baseline="0">
                <a:solidFill>
                  <a:srgbClr val="C00000"/>
                </a:solidFill>
                <a:latin typeface="Arial" panose="020B0604020202020204" pitchFamily="34" charset="0"/>
                <a:ea typeface="HY견고딕" pitchFamily="18" charset="-127"/>
                <a:cs typeface="Arial" pitchFamily="34" charset="0"/>
              </a:defRPr>
            </a:lvl1pPr>
            <a:lvl2pPr marL="580475" indent="-196338" algn="l" defTabSz="983329" rtl="0" eaLnBrk="0" fontAlgn="base" latinLnBrk="1" hangingPunct="0">
              <a:spcBef>
                <a:spcPct val="20000"/>
              </a:spcBef>
              <a:spcAft>
                <a:spcPct val="0"/>
              </a:spcAft>
              <a:buFont typeface="Arial" charset="0"/>
              <a:buChar char="–"/>
              <a:defRPr sz="1697" b="0" kern="1200">
                <a:solidFill>
                  <a:schemeClr val="tx1"/>
                </a:solidFill>
                <a:latin typeface="맑은 고딕" pitchFamily="50" charset="-127"/>
                <a:ea typeface="맑은 고딕" pitchFamily="50" charset="-127"/>
                <a:cs typeface="+mn-cs"/>
              </a:defRPr>
            </a:lvl2pPr>
            <a:lvl3pPr marL="966320" indent="-198045" algn="l" defTabSz="983329" rtl="0" eaLnBrk="0" fontAlgn="base" latinLnBrk="1" hangingPunct="0">
              <a:spcBef>
                <a:spcPct val="20000"/>
              </a:spcBef>
              <a:spcAft>
                <a:spcPct val="0"/>
              </a:spcAft>
              <a:buFont typeface="Arial" charset="0"/>
              <a:buChar char="•"/>
              <a:defRPr sz="1508" b="0" kern="1200">
                <a:solidFill>
                  <a:schemeClr val="tx1"/>
                </a:solidFill>
                <a:latin typeface="맑은 고딕" pitchFamily="50" charset="-127"/>
                <a:ea typeface="맑은 고딕" pitchFamily="50" charset="-127"/>
                <a:cs typeface="+mn-cs"/>
              </a:defRPr>
            </a:lvl3pPr>
            <a:lvl4pPr marL="1350459" indent="-198045" algn="l" defTabSz="983329" rtl="0" eaLnBrk="0" fontAlgn="base" latinLnBrk="1" hangingPunct="0">
              <a:spcBef>
                <a:spcPct val="20000"/>
              </a:spcBef>
              <a:spcAft>
                <a:spcPct val="0"/>
              </a:spcAft>
              <a:buFont typeface="Wingdings" pitchFamily="2" charset="2"/>
              <a:buChar char="Ø"/>
              <a:defRPr sz="1320" b="0" kern="1200">
                <a:solidFill>
                  <a:schemeClr val="tx1"/>
                </a:solidFill>
                <a:latin typeface="맑은 고딕" pitchFamily="50" charset="-127"/>
                <a:ea typeface="맑은 고딕" pitchFamily="50" charset="-127"/>
                <a:cs typeface="+mn-cs"/>
              </a:defRPr>
            </a:lvl4pPr>
            <a:lvl5pPr marL="1734596" indent="-187801" algn="l" defTabSz="983329" rtl="0" eaLnBrk="0" fontAlgn="base" latinLnBrk="1" hangingPunct="0">
              <a:spcBef>
                <a:spcPct val="20000"/>
              </a:spcBef>
              <a:spcAft>
                <a:spcPct val="0"/>
              </a:spcAft>
              <a:buFont typeface="Arial" charset="0"/>
              <a:buChar char="»"/>
              <a:defRPr sz="1320" b="0" kern="1200">
                <a:solidFill>
                  <a:schemeClr val="tx1"/>
                </a:solidFill>
                <a:latin typeface="맑은 고딕" pitchFamily="50" charset="-127"/>
                <a:ea typeface="맑은 고딕" pitchFamily="50" charset="-127"/>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r>
              <a:rPr kumimoji="0" lang="en-US" altLang="ko-KR" sz="2400" dirty="0"/>
              <a:t>Ⅵ. What about Other Countries?</a:t>
            </a:r>
            <a:endParaRPr kumimoji="0" lang="ko-KR" altLang="en-US" sz="2400" dirty="0"/>
          </a:p>
        </p:txBody>
      </p:sp>
      <p:grpSp>
        <p:nvGrpSpPr>
          <p:cNvPr id="20" name="Group 13">
            <a:extLst>
              <a:ext uri="{FF2B5EF4-FFF2-40B4-BE49-F238E27FC236}">
                <a16:creationId xmlns:a16="http://schemas.microsoft.com/office/drawing/2014/main" id="{866E7F64-9DC6-47C9-9C98-2203436967CD}"/>
              </a:ext>
            </a:extLst>
          </p:cNvPr>
          <p:cNvGrpSpPr/>
          <p:nvPr/>
        </p:nvGrpSpPr>
        <p:grpSpPr>
          <a:xfrm>
            <a:off x="406750" y="1152339"/>
            <a:ext cx="7514676" cy="458739"/>
            <a:chOff x="430907" y="1216704"/>
            <a:chExt cx="10085231" cy="486548"/>
          </a:xfrm>
        </p:grpSpPr>
        <p:sp>
          <p:nvSpPr>
            <p:cNvPr id="22" name="모서리가 둥근 직사각형 16">
              <a:extLst>
                <a:ext uri="{FF2B5EF4-FFF2-40B4-BE49-F238E27FC236}">
                  <a16:creationId xmlns:a16="http://schemas.microsoft.com/office/drawing/2014/main" id="{0D5DDDF0-BE9A-4C82-A16E-1937FE984C90}"/>
                </a:ext>
              </a:extLst>
            </p:cNvPr>
            <p:cNvSpPr/>
            <p:nvPr/>
          </p:nvSpPr>
          <p:spPr>
            <a:xfrm>
              <a:off x="430907" y="1216704"/>
              <a:ext cx="10085231"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Example of Building Code that Failed to Locally Adaptation</a:t>
              </a:r>
            </a:p>
          </p:txBody>
        </p:sp>
        <p:sp>
          <p:nvSpPr>
            <p:cNvPr id="24" name="Flowchart: Delay 12">
              <a:extLst>
                <a:ext uri="{FF2B5EF4-FFF2-40B4-BE49-F238E27FC236}">
                  <a16:creationId xmlns:a16="http://schemas.microsoft.com/office/drawing/2014/main" id="{CC4AE857-983E-4D8D-9519-9BFA491A4D6C}"/>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grpSp>
        <p:nvGrpSpPr>
          <p:cNvPr id="2" name="그룹 1">
            <a:extLst>
              <a:ext uri="{FF2B5EF4-FFF2-40B4-BE49-F238E27FC236}">
                <a16:creationId xmlns:a16="http://schemas.microsoft.com/office/drawing/2014/main" id="{20075958-B4AF-4F17-A999-9078F1BF8230}"/>
              </a:ext>
            </a:extLst>
          </p:cNvPr>
          <p:cNvGrpSpPr/>
          <p:nvPr/>
        </p:nvGrpSpPr>
        <p:grpSpPr>
          <a:xfrm>
            <a:off x="398897" y="2268251"/>
            <a:ext cx="4912878" cy="4968552"/>
            <a:chOff x="398897" y="2623877"/>
            <a:chExt cx="4126480" cy="3580972"/>
          </a:xfrm>
        </p:grpSpPr>
        <p:pic>
          <p:nvPicPr>
            <p:cNvPr id="27" name="_x392810168" descr="EMB000067f40abc">
              <a:extLst>
                <a:ext uri="{FF2B5EF4-FFF2-40B4-BE49-F238E27FC236}">
                  <a16:creationId xmlns:a16="http://schemas.microsoft.com/office/drawing/2014/main" id="{FC291FE2-8798-4DDB-872C-27C5FF1AB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897" y="4736522"/>
              <a:ext cx="4120892" cy="1468327"/>
            </a:xfrm>
            <a:prstGeom prst="rect">
              <a:avLst/>
            </a:prstGeom>
            <a:noFill/>
            <a:extLst>
              <a:ext uri="{909E8E84-426E-40DD-AFC4-6F175D3DCCD1}">
                <a14:hiddenFill xmlns:a14="http://schemas.microsoft.com/office/drawing/2010/main">
                  <a:solidFill>
                    <a:srgbClr val="FFFFFF"/>
                  </a:solidFill>
                </a14:hiddenFill>
              </a:ext>
            </a:extLst>
          </p:spPr>
        </p:pic>
        <p:pic>
          <p:nvPicPr>
            <p:cNvPr id="28" name="_x392810488" descr="EMB000067f40abf">
              <a:extLst>
                <a:ext uri="{FF2B5EF4-FFF2-40B4-BE49-F238E27FC236}">
                  <a16:creationId xmlns:a16="http://schemas.microsoft.com/office/drawing/2014/main" id="{4B240CBE-F5E0-46FF-A52A-56AEEBE33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98" y="2916535"/>
              <a:ext cx="4126479" cy="1324638"/>
            </a:xfrm>
            <a:prstGeom prst="rect">
              <a:avLst/>
            </a:prstGeom>
            <a:noFill/>
            <a:extLst>
              <a:ext uri="{909E8E84-426E-40DD-AFC4-6F175D3DCCD1}">
                <a14:hiddenFill xmlns:a14="http://schemas.microsoft.com/office/drawing/2010/main">
                  <a:solidFill>
                    <a:srgbClr val="FFFFFF"/>
                  </a:solidFill>
                </a14:hiddenFill>
              </a:ext>
            </a:extLst>
          </p:spPr>
        </p:pic>
        <p:sp>
          <p:nvSpPr>
            <p:cNvPr id="29" name="타원 28">
              <a:extLst>
                <a:ext uri="{FF2B5EF4-FFF2-40B4-BE49-F238E27FC236}">
                  <a16:creationId xmlns:a16="http://schemas.microsoft.com/office/drawing/2014/main" id="{56A1C32F-4AB3-4BFF-8C19-EE3DAA65C0A1}"/>
                </a:ext>
              </a:extLst>
            </p:cNvPr>
            <p:cNvSpPr/>
            <p:nvPr/>
          </p:nvSpPr>
          <p:spPr>
            <a:xfrm>
              <a:off x="2893283" y="5321313"/>
              <a:ext cx="769106" cy="785313"/>
            </a:xfrm>
            <a:prstGeom prst="ellipse">
              <a:avLst/>
            </a:prstGeom>
            <a:noFill/>
            <a:ln w="38100" cap="flat" cmpd="sng" algn="ctr">
              <a:solidFill>
                <a:srgbClr val="FF0000"/>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sp>
          <p:nvSpPr>
            <p:cNvPr id="30" name="모서리가 둥근 직사각형 26">
              <a:extLst>
                <a:ext uri="{FF2B5EF4-FFF2-40B4-BE49-F238E27FC236}">
                  <a16:creationId xmlns:a16="http://schemas.microsoft.com/office/drawing/2014/main" id="{DA63F386-0403-427B-B9AB-14CF40AEC157}"/>
                </a:ext>
              </a:extLst>
            </p:cNvPr>
            <p:cNvSpPr/>
            <p:nvPr/>
          </p:nvSpPr>
          <p:spPr>
            <a:xfrm>
              <a:off x="401064" y="4470439"/>
              <a:ext cx="1493632" cy="332976"/>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400" kern="0" dirty="0">
                  <a:gradFill>
                    <a:gsLst>
                      <a:gs pos="18367">
                        <a:srgbClr val="17285E"/>
                      </a:gs>
                      <a:gs pos="42000">
                        <a:srgbClr val="17285E"/>
                      </a:gs>
                    </a:gsLst>
                    <a:lin ang="16200000" scaled="1"/>
                  </a:gradFill>
                  <a:latin typeface="Arial" panose="020B0604020202020204" pitchFamily="34" charset="0"/>
                  <a:ea typeface="굴림" panose="020B0600000101010101" pitchFamily="50" charset="-127"/>
                </a:rPr>
                <a:t>Bandung</a:t>
              </a:r>
              <a:endParaRPr kumimoji="0" lang="ko-KR" altLang="en-US" sz="1400" kern="0" dirty="0">
                <a:gradFill>
                  <a:gsLst>
                    <a:gs pos="18367">
                      <a:srgbClr val="17285E"/>
                    </a:gs>
                    <a:gs pos="42000">
                      <a:srgbClr val="17285E"/>
                    </a:gs>
                  </a:gsLst>
                  <a:lin ang="16200000" scaled="1"/>
                </a:gradFill>
                <a:latin typeface="Arial" panose="020B0604020202020204" pitchFamily="34" charset="0"/>
                <a:ea typeface="굴림" panose="020B0600000101010101" pitchFamily="50" charset="-127"/>
              </a:endParaRPr>
            </a:p>
          </p:txBody>
        </p:sp>
        <p:sp>
          <p:nvSpPr>
            <p:cNvPr id="31" name="모서리가 둥근 직사각형 26">
              <a:extLst>
                <a:ext uri="{FF2B5EF4-FFF2-40B4-BE49-F238E27FC236}">
                  <a16:creationId xmlns:a16="http://schemas.microsoft.com/office/drawing/2014/main" id="{DFB879A2-85DE-451D-A321-DDEF5ABC061C}"/>
                </a:ext>
              </a:extLst>
            </p:cNvPr>
            <p:cNvSpPr/>
            <p:nvPr/>
          </p:nvSpPr>
          <p:spPr>
            <a:xfrm>
              <a:off x="407173" y="2623877"/>
              <a:ext cx="1493632" cy="332976"/>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400" kern="0" dirty="0">
                  <a:gradFill>
                    <a:gsLst>
                      <a:gs pos="18367">
                        <a:srgbClr val="17285E"/>
                      </a:gs>
                      <a:gs pos="42000">
                        <a:srgbClr val="17285E"/>
                      </a:gs>
                    </a:gsLst>
                    <a:lin ang="16200000" scaled="1"/>
                  </a:gradFill>
                  <a:latin typeface="Arial" panose="020B0604020202020204" pitchFamily="34" charset="0"/>
                  <a:ea typeface="굴림" panose="020B0600000101010101" pitchFamily="50" charset="-127"/>
                </a:rPr>
                <a:t>Jakarta</a:t>
              </a:r>
              <a:endParaRPr kumimoji="0" lang="ko-KR" altLang="en-US" sz="1400" kern="0" dirty="0">
                <a:gradFill>
                  <a:gsLst>
                    <a:gs pos="18367">
                      <a:srgbClr val="17285E"/>
                    </a:gs>
                    <a:gs pos="42000">
                      <a:srgbClr val="17285E"/>
                    </a:gs>
                  </a:gsLst>
                  <a:lin ang="16200000" scaled="1"/>
                </a:gradFill>
                <a:latin typeface="Arial" panose="020B0604020202020204" pitchFamily="34" charset="0"/>
                <a:ea typeface="굴림" panose="020B0600000101010101" pitchFamily="50" charset="-127"/>
              </a:endParaRPr>
            </a:p>
          </p:txBody>
        </p:sp>
      </p:grpSp>
      <p:sp>
        <p:nvSpPr>
          <p:cNvPr id="34" name="내용 개체 틀 1">
            <a:extLst>
              <a:ext uri="{FF2B5EF4-FFF2-40B4-BE49-F238E27FC236}">
                <a16:creationId xmlns:a16="http://schemas.microsoft.com/office/drawing/2014/main" id="{7408FDD6-607A-47B2-A115-81BAA14CBF3F}"/>
              </a:ext>
            </a:extLst>
          </p:cNvPr>
          <p:cNvSpPr>
            <a:spLocks noGrp="1"/>
          </p:cNvSpPr>
          <p:nvPr>
            <p:ph idx="1"/>
          </p:nvPr>
        </p:nvSpPr>
        <p:spPr>
          <a:xfrm>
            <a:off x="128318" y="1692275"/>
            <a:ext cx="9807244" cy="5664300"/>
          </a:xfrm>
        </p:spPr>
        <p:txBody>
          <a:bodyPr/>
          <a:lstStyle/>
          <a:p>
            <a:pPr>
              <a:lnSpc>
                <a:spcPct val="150000"/>
              </a:lnSpc>
            </a:pPr>
            <a:r>
              <a:rPr lang="en-US" altLang="ko-KR" sz="1800" dirty="0"/>
              <a:t>Example of BRT in Indonesia</a:t>
            </a:r>
          </a:p>
        </p:txBody>
      </p:sp>
      <p:sp>
        <p:nvSpPr>
          <p:cNvPr id="35" name="내용 개체 틀 1">
            <a:extLst>
              <a:ext uri="{FF2B5EF4-FFF2-40B4-BE49-F238E27FC236}">
                <a16:creationId xmlns:a16="http://schemas.microsoft.com/office/drawing/2014/main" id="{9329CE8F-24FF-464F-BBA1-6EA1F1F8DA49}"/>
              </a:ext>
            </a:extLst>
          </p:cNvPr>
          <p:cNvSpPr txBox="1">
            <a:spLocks/>
          </p:cNvSpPr>
          <p:nvPr/>
        </p:nvSpPr>
        <p:spPr bwMode="auto">
          <a:xfrm>
            <a:off x="5149118" y="2664295"/>
            <a:ext cx="4776187" cy="4824748"/>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49949" indent="-249949" algn="l" defTabSz="983329" rtl="0" eaLnBrk="0" fontAlgn="base" latinLnBrk="1" hangingPunct="0">
              <a:spcBef>
                <a:spcPct val="20000"/>
              </a:spcBef>
              <a:spcAft>
                <a:spcPct val="0"/>
              </a:spcAft>
              <a:buClrTx/>
              <a:buFont typeface="Wingdings" pitchFamily="2" charset="2"/>
              <a:buChar char="§"/>
              <a:defRPr sz="1697" b="1" kern="1200" baseline="0">
                <a:solidFill>
                  <a:schemeClr val="tx1"/>
                </a:solidFill>
                <a:latin typeface="Arial" pitchFamily="34" charset="0"/>
                <a:ea typeface="맑은 고딕" pitchFamily="50" charset="-127"/>
                <a:cs typeface="Arial" pitchFamily="34" charset="0"/>
              </a:defRPr>
            </a:lvl1pPr>
            <a:lvl2pPr marL="589698" indent="-251445" algn="l" defTabSz="983329" rtl="0" eaLnBrk="0" fontAlgn="base" latinLnBrk="1" hangingPunct="0">
              <a:spcBef>
                <a:spcPct val="20000"/>
              </a:spcBef>
              <a:spcAft>
                <a:spcPct val="0"/>
              </a:spcAft>
              <a:buFont typeface="Arial" pitchFamily="34" charset="0"/>
              <a:buChar char="•"/>
              <a:defRPr sz="1508" b="0" kern="1200">
                <a:solidFill>
                  <a:schemeClr val="tx1"/>
                </a:solidFill>
                <a:latin typeface="Arial" pitchFamily="34" charset="0"/>
                <a:ea typeface="맑은 고딕" pitchFamily="50" charset="-127"/>
                <a:cs typeface="Arial" pitchFamily="34" charset="0"/>
              </a:defRPr>
            </a:lvl2pPr>
            <a:lvl3pPr marL="927951" indent="-249949" algn="l" defTabSz="983329" rtl="0" eaLnBrk="0" fontAlgn="base" latinLnBrk="1" hangingPunct="0">
              <a:spcBef>
                <a:spcPct val="20000"/>
              </a:spcBef>
              <a:spcAft>
                <a:spcPct val="0"/>
              </a:spcAft>
              <a:buFont typeface="Arial" pitchFamily="34" charset="0"/>
              <a:buChar char="-"/>
              <a:defRPr sz="1320" b="0" kern="1200">
                <a:solidFill>
                  <a:schemeClr val="tx1"/>
                </a:solidFill>
                <a:latin typeface="Arial" pitchFamily="34" charset="0"/>
                <a:ea typeface="맑은 고딕" pitchFamily="50" charset="-127"/>
                <a:cs typeface="Arial" pitchFamily="34" charset="0"/>
              </a:defRPr>
            </a:lvl3pPr>
            <a:lvl4pPr marL="1267701" indent="-251445" algn="l" defTabSz="983329" rtl="0" eaLnBrk="0" fontAlgn="base" latinLnBrk="1" hangingPunct="0">
              <a:spcBef>
                <a:spcPct val="20000"/>
              </a:spcBef>
              <a:spcAft>
                <a:spcPct val="0"/>
              </a:spcAft>
              <a:buFont typeface="+mj-lt"/>
              <a:buAutoNum type="arabicParenR"/>
              <a:defRPr sz="1131" b="0" kern="1200">
                <a:solidFill>
                  <a:schemeClr val="tx1"/>
                </a:solidFill>
                <a:latin typeface="Arial" pitchFamily="34" charset="0"/>
                <a:ea typeface="맑은 고딕" pitchFamily="50" charset="-127"/>
                <a:cs typeface="Arial" pitchFamily="34" charset="0"/>
              </a:defRPr>
            </a:lvl4pPr>
            <a:lvl5pPr marL="1605954" indent="-249949" algn="l" defTabSz="983329" rtl="0" eaLnBrk="0" fontAlgn="base" latinLnBrk="1" hangingPunct="0">
              <a:spcBef>
                <a:spcPct val="20000"/>
              </a:spcBef>
              <a:spcAft>
                <a:spcPct val="0"/>
              </a:spcAft>
              <a:buFont typeface="+mj-lt"/>
              <a:buAutoNum type="alphaLcPeriod"/>
              <a:defRPr sz="1037" b="0" kern="1200">
                <a:solidFill>
                  <a:schemeClr val="tx1"/>
                </a:solidFill>
                <a:latin typeface="Arial" pitchFamily="34" charset="0"/>
                <a:ea typeface="맑은 고딕" pitchFamily="50" charset="-127"/>
                <a:cs typeface="Arial" pitchFamily="34" charset="0"/>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pPr lvl="1">
              <a:lnSpc>
                <a:spcPct val="150000"/>
              </a:lnSpc>
            </a:pPr>
            <a:r>
              <a:rPr kumimoji="0" lang="en-US" altLang="ko-KR" sz="1600" dirty="0"/>
              <a:t>Jakarta City installed and operated BRT by introducing foreign building code</a:t>
            </a:r>
          </a:p>
          <a:p>
            <a:pPr lvl="2">
              <a:lnSpc>
                <a:spcPct val="150000"/>
              </a:lnSpc>
            </a:pPr>
            <a:r>
              <a:rPr kumimoji="0" lang="en-US" altLang="ko-KR" sz="1400" dirty="0"/>
              <a:t>Contributing to relieving traffic congestion through normal operation</a:t>
            </a:r>
          </a:p>
          <a:p>
            <a:pPr lvl="2">
              <a:lnSpc>
                <a:spcPct val="150000"/>
              </a:lnSpc>
            </a:pPr>
            <a:endParaRPr kumimoji="0" lang="en-US" altLang="ko-KR" sz="1400" dirty="0"/>
          </a:p>
          <a:p>
            <a:pPr lvl="2">
              <a:lnSpc>
                <a:spcPct val="150000"/>
              </a:lnSpc>
            </a:pPr>
            <a:endParaRPr kumimoji="0" lang="en-US" altLang="ko-KR" sz="1400" dirty="0"/>
          </a:p>
          <a:p>
            <a:pPr lvl="1">
              <a:lnSpc>
                <a:spcPct val="150000"/>
              </a:lnSpc>
            </a:pPr>
            <a:r>
              <a:rPr kumimoji="0" lang="en-US" altLang="ko-KR" sz="1600" dirty="0"/>
              <a:t>Bandung city applies foreign building code without considering poor road conditions</a:t>
            </a:r>
          </a:p>
          <a:p>
            <a:pPr lvl="2">
              <a:lnSpc>
                <a:spcPct val="150000"/>
              </a:lnSpc>
            </a:pPr>
            <a:r>
              <a:rPr kumimoji="0" lang="en-US" altLang="ko-KR" sz="1400" dirty="0"/>
              <a:t>Advice on the possibility of problems arising from the Korean supervisory company was not accepted</a:t>
            </a:r>
          </a:p>
          <a:p>
            <a:pPr lvl="2">
              <a:lnSpc>
                <a:spcPct val="150000"/>
              </a:lnSpc>
            </a:pPr>
            <a:r>
              <a:rPr kumimoji="0" lang="en-US" altLang="ko-KR" sz="1400" dirty="0"/>
              <a:t>It loses its function as a BRT and causes a lot of inconvenience to citizens using the bus</a:t>
            </a:r>
          </a:p>
        </p:txBody>
      </p:sp>
    </p:spTree>
    <p:extLst>
      <p:ext uri="{BB962C8B-B14F-4D97-AF65-F5344CB8AC3E}">
        <p14:creationId xmlns:p14="http://schemas.microsoft.com/office/powerpoint/2010/main" val="2086763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13">
            <a:extLst>
              <a:ext uri="{FF2B5EF4-FFF2-40B4-BE49-F238E27FC236}">
                <a16:creationId xmlns:a16="http://schemas.microsoft.com/office/drawing/2014/main" id="{977D7063-BB9F-463E-8D2B-02B169C6D2A7}"/>
              </a:ext>
            </a:extLst>
          </p:cNvPr>
          <p:cNvGrpSpPr/>
          <p:nvPr/>
        </p:nvGrpSpPr>
        <p:grpSpPr>
          <a:xfrm>
            <a:off x="406750" y="1152339"/>
            <a:ext cx="3842268" cy="458739"/>
            <a:chOff x="430907" y="1216704"/>
            <a:chExt cx="10085231" cy="486548"/>
          </a:xfrm>
        </p:grpSpPr>
        <p:sp>
          <p:nvSpPr>
            <p:cNvPr id="31" name="모서리가 둥근 직사각형 16">
              <a:extLst>
                <a:ext uri="{FF2B5EF4-FFF2-40B4-BE49-F238E27FC236}">
                  <a16:creationId xmlns:a16="http://schemas.microsoft.com/office/drawing/2014/main" id="{9F2CDE64-5060-4BAF-BFBD-D75E2CD33F9B}"/>
                </a:ext>
              </a:extLst>
            </p:cNvPr>
            <p:cNvSpPr/>
            <p:nvPr/>
          </p:nvSpPr>
          <p:spPr>
            <a:xfrm>
              <a:off x="430907" y="1216704"/>
              <a:ext cx="10085231"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The collapse continues today</a:t>
              </a:r>
            </a:p>
          </p:txBody>
        </p:sp>
        <p:sp>
          <p:nvSpPr>
            <p:cNvPr id="32" name="Flowchart: Delay 12">
              <a:extLst>
                <a:ext uri="{FF2B5EF4-FFF2-40B4-BE49-F238E27FC236}">
                  <a16:creationId xmlns:a16="http://schemas.microsoft.com/office/drawing/2014/main" id="{B60B0656-1741-49C4-9B79-681A65A389C0}"/>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grpSp>
        <p:nvGrpSpPr>
          <p:cNvPr id="5" name="그룹 4">
            <a:extLst>
              <a:ext uri="{FF2B5EF4-FFF2-40B4-BE49-F238E27FC236}">
                <a16:creationId xmlns:a16="http://schemas.microsoft.com/office/drawing/2014/main" id="{250D9409-A849-4019-8A75-9C39E0059F28}"/>
              </a:ext>
            </a:extLst>
          </p:cNvPr>
          <p:cNvGrpSpPr/>
          <p:nvPr/>
        </p:nvGrpSpPr>
        <p:grpSpPr>
          <a:xfrm>
            <a:off x="396875" y="1800411"/>
            <a:ext cx="9216739" cy="5327464"/>
            <a:chOff x="948010" y="1996751"/>
            <a:chExt cx="8199880" cy="4620750"/>
          </a:xfrm>
        </p:grpSpPr>
        <p:pic>
          <p:nvPicPr>
            <p:cNvPr id="23" name="그림 22">
              <a:hlinkClick r:id="rId2" action="ppaction://hlinkfile"/>
              <a:extLst>
                <a:ext uri="{FF2B5EF4-FFF2-40B4-BE49-F238E27FC236}">
                  <a16:creationId xmlns:a16="http://schemas.microsoft.com/office/drawing/2014/main" id="{89679302-5D8B-47A0-A394-541124068259}"/>
                </a:ext>
              </a:extLst>
            </p:cNvPr>
            <p:cNvPicPr>
              <a:picLocks noChangeAspect="1"/>
            </p:cNvPicPr>
            <p:nvPr/>
          </p:nvPicPr>
          <p:blipFill>
            <a:blip r:embed="rId3"/>
            <a:stretch>
              <a:fillRect/>
            </a:stretch>
          </p:blipFill>
          <p:spPr>
            <a:xfrm>
              <a:off x="967169" y="2150892"/>
              <a:ext cx="3937092" cy="2015235"/>
            </a:xfrm>
            <a:prstGeom prst="rect">
              <a:avLst/>
            </a:prstGeom>
          </p:spPr>
        </p:pic>
        <p:pic>
          <p:nvPicPr>
            <p:cNvPr id="24" name="그림 23">
              <a:extLst>
                <a:ext uri="{FF2B5EF4-FFF2-40B4-BE49-F238E27FC236}">
                  <a16:creationId xmlns:a16="http://schemas.microsoft.com/office/drawing/2014/main" id="{EA6A9F21-6B09-4832-964D-0DB21D274998}"/>
                </a:ext>
              </a:extLst>
            </p:cNvPr>
            <p:cNvPicPr>
              <a:picLocks noChangeAspect="1"/>
            </p:cNvPicPr>
            <p:nvPr/>
          </p:nvPicPr>
          <p:blipFill>
            <a:blip r:embed="rId4"/>
            <a:stretch>
              <a:fillRect/>
            </a:stretch>
          </p:blipFill>
          <p:spPr>
            <a:xfrm>
              <a:off x="948010" y="4372957"/>
              <a:ext cx="3975409" cy="2207422"/>
            </a:xfrm>
            <a:prstGeom prst="rect">
              <a:avLst/>
            </a:prstGeom>
          </p:spPr>
        </p:pic>
        <p:pic>
          <p:nvPicPr>
            <p:cNvPr id="25" name="그림 24">
              <a:hlinkClick r:id="rId5" action="ppaction://hlinkfile"/>
              <a:extLst>
                <a:ext uri="{FF2B5EF4-FFF2-40B4-BE49-F238E27FC236}">
                  <a16:creationId xmlns:a16="http://schemas.microsoft.com/office/drawing/2014/main" id="{4E46277D-3A7F-4BDC-B653-F784F0DC2938}"/>
                </a:ext>
              </a:extLst>
            </p:cNvPr>
            <p:cNvPicPr>
              <a:picLocks noChangeAspect="1"/>
            </p:cNvPicPr>
            <p:nvPr/>
          </p:nvPicPr>
          <p:blipFill rotWithShape="1">
            <a:blip r:embed="rId6"/>
            <a:srcRect t="19481" b="11150"/>
            <a:stretch/>
          </p:blipFill>
          <p:spPr>
            <a:xfrm>
              <a:off x="5174055" y="2226245"/>
              <a:ext cx="3925939" cy="1973335"/>
            </a:xfrm>
            <a:prstGeom prst="rect">
              <a:avLst/>
            </a:prstGeom>
          </p:spPr>
        </p:pic>
        <p:pic>
          <p:nvPicPr>
            <p:cNvPr id="26" name="Picture 1">
              <a:extLst>
                <a:ext uri="{FF2B5EF4-FFF2-40B4-BE49-F238E27FC236}">
                  <a16:creationId xmlns:a16="http://schemas.microsoft.com/office/drawing/2014/main" id="{E9257556-DAC1-4018-94E6-1DD8A3EB46F8}"/>
                </a:ext>
              </a:extLst>
            </p:cNvPr>
            <p:cNvPicPr>
              <a:picLocks noChangeAspect="1"/>
            </p:cNvPicPr>
            <p:nvPr/>
          </p:nvPicPr>
          <p:blipFill>
            <a:blip r:embed="rId7"/>
            <a:stretch>
              <a:fillRect/>
            </a:stretch>
          </p:blipFill>
          <p:spPr>
            <a:xfrm>
              <a:off x="5172481" y="4439062"/>
              <a:ext cx="3975409" cy="2178439"/>
            </a:xfrm>
            <a:prstGeom prst="rect">
              <a:avLst/>
            </a:prstGeom>
            <a:noFill/>
            <a:ln>
              <a:noFill/>
            </a:ln>
            <a:effectLst/>
          </p:spPr>
        </p:pic>
        <p:sp>
          <p:nvSpPr>
            <p:cNvPr id="27" name="모서리가 둥근 직사각형 26">
              <a:extLst>
                <a:ext uri="{FF2B5EF4-FFF2-40B4-BE49-F238E27FC236}">
                  <a16:creationId xmlns:a16="http://schemas.microsoft.com/office/drawing/2014/main" id="{F1A70D62-8F7C-44F8-8592-89828E177D2A}"/>
                </a:ext>
              </a:extLst>
            </p:cNvPr>
            <p:cNvSpPr/>
            <p:nvPr/>
          </p:nvSpPr>
          <p:spPr>
            <a:xfrm>
              <a:off x="986327" y="1996751"/>
              <a:ext cx="3937092" cy="332976"/>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400" kern="0" dirty="0">
                  <a:solidFill>
                    <a:prstClr val="black"/>
                  </a:solidFill>
                  <a:latin typeface="Arial" panose="020B0604020202020204" pitchFamily="34" charset="0"/>
                  <a:ea typeface="굴림" panose="020B0600000101010101" pitchFamily="50" charset="-127"/>
                  <a:cs typeface="Arial" panose="020B0604020202020204" pitchFamily="34" charset="0"/>
                </a:rPr>
                <a:t>Brumadinho dam disaster, Brazil (Jan 25, 2019)</a:t>
              </a:r>
            </a:p>
          </p:txBody>
        </p:sp>
        <p:sp>
          <p:nvSpPr>
            <p:cNvPr id="28" name="모서리가 둥근 직사각형 26">
              <a:extLst>
                <a:ext uri="{FF2B5EF4-FFF2-40B4-BE49-F238E27FC236}">
                  <a16:creationId xmlns:a16="http://schemas.microsoft.com/office/drawing/2014/main" id="{FEFD714D-5EF6-42A8-9E3E-E454361C3752}"/>
                </a:ext>
              </a:extLst>
            </p:cNvPr>
            <p:cNvSpPr/>
            <p:nvPr/>
          </p:nvSpPr>
          <p:spPr>
            <a:xfrm>
              <a:off x="986327" y="4209569"/>
              <a:ext cx="3917933" cy="332976"/>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400" kern="0" spc="-47" dirty="0">
                  <a:solidFill>
                    <a:prstClr val="black"/>
                  </a:solidFill>
                  <a:latin typeface="Arial" panose="020B0604020202020204" pitchFamily="34" charset="0"/>
                  <a:ea typeface="굴림" panose="020B0600000101010101" pitchFamily="50" charset="-127"/>
                  <a:cs typeface="Arial" panose="020B0604020202020204" pitchFamily="34" charset="0"/>
                </a:rPr>
                <a:t>Building Collapse in Shanghai, China (May 16, 2019)</a:t>
              </a:r>
              <a:endParaRPr kumimoji="0" lang="en-US" altLang="ko-KR" sz="1400" kern="0" dirty="0">
                <a:solidFill>
                  <a:prstClr val="black"/>
                </a:solidFill>
                <a:latin typeface="Arial" panose="020B0604020202020204" pitchFamily="34" charset="0"/>
                <a:ea typeface="굴림" panose="020B0600000101010101" pitchFamily="50" charset="-127"/>
                <a:cs typeface="Arial" panose="020B0604020202020204" pitchFamily="34" charset="0"/>
              </a:endParaRPr>
            </a:p>
          </p:txBody>
        </p:sp>
        <p:sp>
          <p:nvSpPr>
            <p:cNvPr id="29" name="모서리가 둥근 직사각형 26">
              <a:extLst>
                <a:ext uri="{FF2B5EF4-FFF2-40B4-BE49-F238E27FC236}">
                  <a16:creationId xmlns:a16="http://schemas.microsoft.com/office/drawing/2014/main" id="{CC1F7552-515F-41FE-BD84-9370A70653D0}"/>
                </a:ext>
              </a:extLst>
            </p:cNvPr>
            <p:cNvSpPr/>
            <p:nvPr/>
          </p:nvSpPr>
          <p:spPr>
            <a:xfrm>
              <a:off x="5153322" y="2025489"/>
              <a:ext cx="3956250" cy="332976"/>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400" kern="0" spc="-47" dirty="0">
                  <a:solidFill>
                    <a:prstClr val="black"/>
                  </a:solidFill>
                  <a:latin typeface="Arial" panose="020B0604020202020204" pitchFamily="34" charset="0"/>
                  <a:ea typeface="굴림" panose="020B0600000101010101" pitchFamily="50" charset="-127"/>
                  <a:cs typeface="Arial" panose="020B0604020202020204" pitchFamily="34" charset="0"/>
                </a:rPr>
                <a:t>Bridge Collapse in Taiwan (Oct 1, 2019)</a:t>
              </a:r>
            </a:p>
          </p:txBody>
        </p:sp>
        <p:sp>
          <p:nvSpPr>
            <p:cNvPr id="30" name="모서리가 둥근 직사각형 26">
              <a:extLst>
                <a:ext uri="{FF2B5EF4-FFF2-40B4-BE49-F238E27FC236}">
                  <a16:creationId xmlns:a16="http://schemas.microsoft.com/office/drawing/2014/main" id="{80217418-F1A3-4390-A4B8-77C93505CFE3}"/>
                </a:ext>
              </a:extLst>
            </p:cNvPr>
            <p:cNvSpPr/>
            <p:nvPr/>
          </p:nvSpPr>
          <p:spPr>
            <a:xfrm>
              <a:off x="5172481" y="4257466"/>
              <a:ext cx="3956250" cy="332976"/>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400" kern="0" spc="-94" dirty="0">
                  <a:solidFill>
                    <a:prstClr val="black"/>
                  </a:solidFill>
                  <a:latin typeface="Arial" panose="020B0604020202020204" pitchFamily="34" charset="0"/>
                  <a:ea typeface="굴림" panose="020B0600000101010101" pitchFamily="50" charset="-127"/>
                  <a:cs typeface="Arial" panose="020B0604020202020204" pitchFamily="34" charset="0"/>
                </a:rPr>
                <a:t>21-Story Building Collapses in Lagos, Nigeria (Nov 1, 2021)</a:t>
              </a:r>
            </a:p>
          </p:txBody>
        </p:sp>
      </p:grpSp>
      <p:sp>
        <p:nvSpPr>
          <p:cNvPr id="18" name="내용 개체 틀 2">
            <a:extLst>
              <a:ext uri="{FF2B5EF4-FFF2-40B4-BE49-F238E27FC236}">
                <a16:creationId xmlns:a16="http://schemas.microsoft.com/office/drawing/2014/main" id="{B7628507-9F6B-4F65-B58B-E2A981EFC8DA}"/>
              </a:ext>
            </a:extLst>
          </p:cNvPr>
          <p:cNvSpPr txBox="1">
            <a:spLocks/>
          </p:cNvSpPr>
          <p:nvPr/>
        </p:nvSpPr>
        <p:spPr bwMode="auto">
          <a:xfrm>
            <a:off x="585990" y="468263"/>
            <a:ext cx="8343548" cy="344261"/>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196338" indent="-196338" algn="l" defTabSz="983329" rtl="0" eaLnBrk="0" fontAlgn="base" latinLnBrk="1" hangingPunct="0">
              <a:spcBef>
                <a:spcPct val="20000"/>
              </a:spcBef>
              <a:spcAft>
                <a:spcPct val="0"/>
              </a:spcAft>
              <a:buClrTx/>
              <a:buFontTx/>
              <a:buNone/>
              <a:defRPr sz="2263" b="1" kern="1200" baseline="0">
                <a:solidFill>
                  <a:srgbClr val="C00000"/>
                </a:solidFill>
                <a:latin typeface="Arial" panose="020B0604020202020204" pitchFamily="34" charset="0"/>
                <a:ea typeface="HY견고딕" pitchFamily="18" charset="-127"/>
                <a:cs typeface="Arial" pitchFamily="34" charset="0"/>
              </a:defRPr>
            </a:lvl1pPr>
            <a:lvl2pPr marL="580475" indent="-196338" algn="l" defTabSz="983329" rtl="0" eaLnBrk="0" fontAlgn="base" latinLnBrk="1" hangingPunct="0">
              <a:spcBef>
                <a:spcPct val="20000"/>
              </a:spcBef>
              <a:spcAft>
                <a:spcPct val="0"/>
              </a:spcAft>
              <a:buFont typeface="Arial" charset="0"/>
              <a:buChar char="–"/>
              <a:defRPr sz="1697" b="0" kern="1200">
                <a:solidFill>
                  <a:schemeClr val="tx1"/>
                </a:solidFill>
                <a:latin typeface="맑은 고딕" pitchFamily="50" charset="-127"/>
                <a:ea typeface="맑은 고딕" pitchFamily="50" charset="-127"/>
                <a:cs typeface="+mn-cs"/>
              </a:defRPr>
            </a:lvl2pPr>
            <a:lvl3pPr marL="966320" indent="-198045" algn="l" defTabSz="983329" rtl="0" eaLnBrk="0" fontAlgn="base" latinLnBrk="1" hangingPunct="0">
              <a:spcBef>
                <a:spcPct val="20000"/>
              </a:spcBef>
              <a:spcAft>
                <a:spcPct val="0"/>
              </a:spcAft>
              <a:buFont typeface="Arial" charset="0"/>
              <a:buChar char="•"/>
              <a:defRPr sz="1508" b="0" kern="1200">
                <a:solidFill>
                  <a:schemeClr val="tx1"/>
                </a:solidFill>
                <a:latin typeface="맑은 고딕" pitchFamily="50" charset="-127"/>
                <a:ea typeface="맑은 고딕" pitchFamily="50" charset="-127"/>
                <a:cs typeface="+mn-cs"/>
              </a:defRPr>
            </a:lvl3pPr>
            <a:lvl4pPr marL="1350459" indent="-198045" algn="l" defTabSz="983329" rtl="0" eaLnBrk="0" fontAlgn="base" latinLnBrk="1" hangingPunct="0">
              <a:spcBef>
                <a:spcPct val="20000"/>
              </a:spcBef>
              <a:spcAft>
                <a:spcPct val="0"/>
              </a:spcAft>
              <a:buFont typeface="Wingdings" pitchFamily="2" charset="2"/>
              <a:buChar char="Ø"/>
              <a:defRPr sz="1320" b="0" kern="1200">
                <a:solidFill>
                  <a:schemeClr val="tx1"/>
                </a:solidFill>
                <a:latin typeface="맑은 고딕" pitchFamily="50" charset="-127"/>
                <a:ea typeface="맑은 고딕" pitchFamily="50" charset="-127"/>
                <a:cs typeface="+mn-cs"/>
              </a:defRPr>
            </a:lvl4pPr>
            <a:lvl5pPr marL="1734596" indent="-187801" algn="l" defTabSz="983329" rtl="0" eaLnBrk="0" fontAlgn="base" latinLnBrk="1" hangingPunct="0">
              <a:spcBef>
                <a:spcPct val="20000"/>
              </a:spcBef>
              <a:spcAft>
                <a:spcPct val="0"/>
              </a:spcAft>
              <a:buFont typeface="Arial" charset="0"/>
              <a:buChar char="»"/>
              <a:defRPr sz="1320" b="0" kern="1200">
                <a:solidFill>
                  <a:schemeClr val="tx1"/>
                </a:solidFill>
                <a:latin typeface="맑은 고딕" pitchFamily="50" charset="-127"/>
                <a:ea typeface="맑은 고딕" pitchFamily="50" charset="-127"/>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r>
              <a:rPr kumimoji="0" lang="en-US" altLang="ko-KR" sz="2400" dirty="0"/>
              <a:t>Ⅵ. What about Other Countries?</a:t>
            </a:r>
            <a:endParaRPr kumimoji="0" lang="ko-KR" altLang="en-US" sz="2400" dirty="0"/>
          </a:p>
        </p:txBody>
      </p:sp>
    </p:spTree>
    <p:extLst>
      <p:ext uri="{BB962C8B-B14F-4D97-AF65-F5344CB8AC3E}">
        <p14:creationId xmlns:p14="http://schemas.microsoft.com/office/powerpoint/2010/main" val="529198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13">
            <a:extLst>
              <a:ext uri="{FF2B5EF4-FFF2-40B4-BE49-F238E27FC236}">
                <a16:creationId xmlns:a16="http://schemas.microsoft.com/office/drawing/2014/main" id="{977D7063-BB9F-463E-8D2B-02B169C6D2A7}"/>
              </a:ext>
            </a:extLst>
          </p:cNvPr>
          <p:cNvGrpSpPr/>
          <p:nvPr/>
        </p:nvGrpSpPr>
        <p:grpSpPr>
          <a:xfrm>
            <a:off x="406750" y="1152339"/>
            <a:ext cx="3842268" cy="458739"/>
            <a:chOff x="430907" y="1216704"/>
            <a:chExt cx="10085231" cy="486548"/>
          </a:xfrm>
        </p:grpSpPr>
        <p:sp>
          <p:nvSpPr>
            <p:cNvPr id="31" name="모서리가 둥근 직사각형 16">
              <a:extLst>
                <a:ext uri="{FF2B5EF4-FFF2-40B4-BE49-F238E27FC236}">
                  <a16:creationId xmlns:a16="http://schemas.microsoft.com/office/drawing/2014/main" id="{9F2CDE64-5060-4BAF-BFBD-D75E2CD33F9B}"/>
                </a:ext>
              </a:extLst>
            </p:cNvPr>
            <p:cNvSpPr/>
            <p:nvPr/>
          </p:nvSpPr>
          <p:spPr>
            <a:xfrm>
              <a:off x="430907" y="1216704"/>
              <a:ext cx="10085231"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The collapse continues today</a:t>
              </a:r>
            </a:p>
          </p:txBody>
        </p:sp>
        <p:sp>
          <p:nvSpPr>
            <p:cNvPr id="32" name="Flowchart: Delay 12">
              <a:extLst>
                <a:ext uri="{FF2B5EF4-FFF2-40B4-BE49-F238E27FC236}">
                  <a16:creationId xmlns:a16="http://schemas.microsoft.com/office/drawing/2014/main" id="{B60B0656-1741-49C4-9B79-681A65A389C0}"/>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sp>
        <p:nvSpPr>
          <p:cNvPr id="18" name="내용 개체 틀 2">
            <a:extLst>
              <a:ext uri="{FF2B5EF4-FFF2-40B4-BE49-F238E27FC236}">
                <a16:creationId xmlns:a16="http://schemas.microsoft.com/office/drawing/2014/main" id="{B7628507-9F6B-4F65-B58B-E2A981EFC8DA}"/>
              </a:ext>
            </a:extLst>
          </p:cNvPr>
          <p:cNvSpPr txBox="1">
            <a:spLocks/>
          </p:cNvSpPr>
          <p:nvPr/>
        </p:nvSpPr>
        <p:spPr bwMode="auto">
          <a:xfrm>
            <a:off x="585990" y="468263"/>
            <a:ext cx="8343548" cy="344261"/>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196338" indent="-196338" algn="l" defTabSz="983329" rtl="0" eaLnBrk="0" fontAlgn="base" latinLnBrk="1" hangingPunct="0">
              <a:spcBef>
                <a:spcPct val="20000"/>
              </a:spcBef>
              <a:spcAft>
                <a:spcPct val="0"/>
              </a:spcAft>
              <a:buClrTx/>
              <a:buFontTx/>
              <a:buNone/>
              <a:defRPr sz="2263" b="1" kern="1200" baseline="0">
                <a:solidFill>
                  <a:srgbClr val="C00000"/>
                </a:solidFill>
                <a:latin typeface="Arial" panose="020B0604020202020204" pitchFamily="34" charset="0"/>
                <a:ea typeface="HY견고딕" pitchFamily="18" charset="-127"/>
                <a:cs typeface="Arial" pitchFamily="34" charset="0"/>
              </a:defRPr>
            </a:lvl1pPr>
            <a:lvl2pPr marL="580475" indent="-196338" algn="l" defTabSz="983329" rtl="0" eaLnBrk="0" fontAlgn="base" latinLnBrk="1" hangingPunct="0">
              <a:spcBef>
                <a:spcPct val="20000"/>
              </a:spcBef>
              <a:spcAft>
                <a:spcPct val="0"/>
              </a:spcAft>
              <a:buFont typeface="Arial" charset="0"/>
              <a:buChar char="–"/>
              <a:defRPr sz="1697" b="0" kern="1200">
                <a:solidFill>
                  <a:schemeClr val="tx1"/>
                </a:solidFill>
                <a:latin typeface="맑은 고딕" pitchFamily="50" charset="-127"/>
                <a:ea typeface="맑은 고딕" pitchFamily="50" charset="-127"/>
                <a:cs typeface="+mn-cs"/>
              </a:defRPr>
            </a:lvl2pPr>
            <a:lvl3pPr marL="966320" indent="-198045" algn="l" defTabSz="983329" rtl="0" eaLnBrk="0" fontAlgn="base" latinLnBrk="1" hangingPunct="0">
              <a:spcBef>
                <a:spcPct val="20000"/>
              </a:spcBef>
              <a:spcAft>
                <a:spcPct val="0"/>
              </a:spcAft>
              <a:buFont typeface="Arial" charset="0"/>
              <a:buChar char="•"/>
              <a:defRPr sz="1508" b="0" kern="1200">
                <a:solidFill>
                  <a:schemeClr val="tx1"/>
                </a:solidFill>
                <a:latin typeface="맑은 고딕" pitchFamily="50" charset="-127"/>
                <a:ea typeface="맑은 고딕" pitchFamily="50" charset="-127"/>
                <a:cs typeface="+mn-cs"/>
              </a:defRPr>
            </a:lvl3pPr>
            <a:lvl4pPr marL="1350459" indent="-198045" algn="l" defTabSz="983329" rtl="0" eaLnBrk="0" fontAlgn="base" latinLnBrk="1" hangingPunct="0">
              <a:spcBef>
                <a:spcPct val="20000"/>
              </a:spcBef>
              <a:spcAft>
                <a:spcPct val="0"/>
              </a:spcAft>
              <a:buFont typeface="Wingdings" pitchFamily="2" charset="2"/>
              <a:buChar char="Ø"/>
              <a:defRPr sz="1320" b="0" kern="1200">
                <a:solidFill>
                  <a:schemeClr val="tx1"/>
                </a:solidFill>
                <a:latin typeface="맑은 고딕" pitchFamily="50" charset="-127"/>
                <a:ea typeface="맑은 고딕" pitchFamily="50" charset="-127"/>
                <a:cs typeface="+mn-cs"/>
              </a:defRPr>
            </a:lvl4pPr>
            <a:lvl5pPr marL="1734596" indent="-187801" algn="l" defTabSz="983329" rtl="0" eaLnBrk="0" fontAlgn="base" latinLnBrk="1" hangingPunct="0">
              <a:spcBef>
                <a:spcPct val="20000"/>
              </a:spcBef>
              <a:spcAft>
                <a:spcPct val="0"/>
              </a:spcAft>
              <a:buFont typeface="Arial" charset="0"/>
              <a:buChar char="»"/>
              <a:defRPr sz="1320" b="0" kern="1200">
                <a:solidFill>
                  <a:schemeClr val="tx1"/>
                </a:solidFill>
                <a:latin typeface="맑은 고딕" pitchFamily="50" charset="-127"/>
                <a:ea typeface="맑은 고딕" pitchFamily="50" charset="-127"/>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r>
              <a:rPr kumimoji="0" lang="en-US" altLang="ko-KR" sz="2400" dirty="0"/>
              <a:t>Ⅵ. What about Other Countries?</a:t>
            </a:r>
            <a:endParaRPr kumimoji="0" lang="ko-KR" altLang="en-US" sz="2400" dirty="0"/>
          </a:p>
        </p:txBody>
      </p:sp>
      <p:pic>
        <p:nvPicPr>
          <p:cNvPr id="15" name="Picture 2">
            <a:extLst>
              <a:ext uri="{FF2B5EF4-FFF2-40B4-BE49-F238E27FC236}">
                <a16:creationId xmlns:a16="http://schemas.microsoft.com/office/drawing/2014/main" id="{2BAAB760-1EA3-4F00-A95A-0C99DC1D16DA}"/>
              </a:ext>
            </a:extLst>
          </p:cNvPr>
          <p:cNvPicPr>
            <a:picLocks noChangeAspect="1"/>
          </p:cNvPicPr>
          <p:nvPr/>
        </p:nvPicPr>
        <p:blipFill>
          <a:blip r:embed="rId2"/>
          <a:stretch>
            <a:fillRect/>
          </a:stretch>
        </p:blipFill>
        <p:spPr>
          <a:xfrm>
            <a:off x="468427" y="2214874"/>
            <a:ext cx="4766287" cy="4913001"/>
          </a:xfrm>
          <a:prstGeom prst="rect">
            <a:avLst/>
          </a:prstGeom>
          <a:noFill/>
          <a:ln>
            <a:noFill/>
          </a:ln>
          <a:effectLst/>
        </p:spPr>
      </p:pic>
      <p:sp>
        <p:nvSpPr>
          <p:cNvPr id="17" name="내용 개체 틀 1">
            <a:extLst>
              <a:ext uri="{FF2B5EF4-FFF2-40B4-BE49-F238E27FC236}">
                <a16:creationId xmlns:a16="http://schemas.microsoft.com/office/drawing/2014/main" id="{FDFD4774-7A33-4AD3-ACA8-B6521A497AB6}"/>
              </a:ext>
            </a:extLst>
          </p:cNvPr>
          <p:cNvSpPr>
            <a:spLocks noGrp="1"/>
          </p:cNvSpPr>
          <p:nvPr>
            <p:ph idx="1"/>
          </p:nvPr>
        </p:nvSpPr>
        <p:spPr>
          <a:xfrm>
            <a:off x="128318" y="1692275"/>
            <a:ext cx="9807244" cy="5664300"/>
          </a:xfrm>
        </p:spPr>
        <p:txBody>
          <a:bodyPr/>
          <a:lstStyle/>
          <a:p>
            <a:pPr>
              <a:lnSpc>
                <a:spcPct val="150000"/>
              </a:lnSpc>
            </a:pPr>
            <a:r>
              <a:rPr lang="en-US" altLang="ko-KR" sz="1800" dirty="0"/>
              <a:t>Apartment Building Collapses in Florida, USA (June 24, 2021)</a:t>
            </a:r>
          </a:p>
        </p:txBody>
      </p:sp>
      <p:sp>
        <p:nvSpPr>
          <p:cNvPr id="19" name="내용 개체 틀 1">
            <a:extLst>
              <a:ext uri="{FF2B5EF4-FFF2-40B4-BE49-F238E27FC236}">
                <a16:creationId xmlns:a16="http://schemas.microsoft.com/office/drawing/2014/main" id="{61DE43FA-4431-44E8-AE45-4EBE407503A3}"/>
              </a:ext>
            </a:extLst>
          </p:cNvPr>
          <p:cNvSpPr txBox="1">
            <a:spLocks/>
          </p:cNvSpPr>
          <p:nvPr/>
        </p:nvSpPr>
        <p:spPr bwMode="auto">
          <a:xfrm>
            <a:off x="5149118" y="2664295"/>
            <a:ext cx="4776187" cy="4824748"/>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49949" indent="-249949" algn="l" defTabSz="983329" rtl="0" eaLnBrk="0" fontAlgn="base" latinLnBrk="1" hangingPunct="0">
              <a:spcBef>
                <a:spcPct val="20000"/>
              </a:spcBef>
              <a:spcAft>
                <a:spcPct val="0"/>
              </a:spcAft>
              <a:buClrTx/>
              <a:buFont typeface="Wingdings" pitchFamily="2" charset="2"/>
              <a:buChar char="§"/>
              <a:defRPr sz="1697" b="1" kern="1200" baseline="0">
                <a:solidFill>
                  <a:schemeClr val="tx1"/>
                </a:solidFill>
                <a:latin typeface="Arial" pitchFamily="34" charset="0"/>
                <a:ea typeface="맑은 고딕" pitchFamily="50" charset="-127"/>
                <a:cs typeface="Arial" pitchFamily="34" charset="0"/>
              </a:defRPr>
            </a:lvl1pPr>
            <a:lvl2pPr marL="589698" indent="-251445" algn="l" defTabSz="983329" rtl="0" eaLnBrk="0" fontAlgn="base" latinLnBrk="1" hangingPunct="0">
              <a:spcBef>
                <a:spcPct val="20000"/>
              </a:spcBef>
              <a:spcAft>
                <a:spcPct val="0"/>
              </a:spcAft>
              <a:buFont typeface="Arial" pitchFamily="34" charset="0"/>
              <a:buChar char="•"/>
              <a:defRPr sz="1508" b="0" kern="1200">
                <a:solidFill>
                  <a:schemeClr val="tx1"/>
                </a:solidFill>
                <a:latin typeface="Arial" pitchFamily="34" charset="0"/>
                <a:ea typeface="맑은 고딕" pitchFamily="50" charset="-127"/>
                <a:cs typeface="Arial" pitchFamily="34" charset="0"/>
              </a:defRPr>
            </a:lvl2pPr>
            <a:lvl3pPr marL="927951" indent="-249949" algn="l" defTabSz="983329" rtl="0" eaLnBrk="0" fontAlgn="base" latinLnBrk="1" hangingPunct="0">
              <a:spcBef>
                <a:spcPct val="20000"/>
              </a:spcBef>
              <a:spcAft>
                <a:spcPct val="0"/>
              </a:spcAft>
              <a:buFont typeface="Arial" pitchFamily="34" charset="0"/>
              <a:buChar char="-"/>
              <a:defRPr sz="1320" b="0" kern="1200">
                <a:solidFill>
                  <a:schemeClr val="tx1"/>
                </a:solidFill>
                <a:latin typeface="Arial" pitchFamily="34" charset="0"/>
                <a:ea typeface="맑은 고딕" pitchFamily="50" charset="-127"/>
                <a:cs typeface="Arial" pitchFamily="34" charset="0"/>
              </a:defRPr>
            </a:lvl3pPr>
            <a:lvl4pPr marL="1267701" indent="-251445" algn="l" defTabSz="983329" rtl="0" eaLnBrk="0" fontAlgn="base" latinLnBrk="1" hangingPunct="0">
              <a:spcBef>
                <a:spcPct val="20000"/>
              </a:spcBef>
              <a:spcAft>
                <a:spcPct val="0"/>
              </a:spcAft>
              <a:buFont typeface="+mj-lt"/>
              <a:buAutoNum type="arabicParenR"/>
              <a:defRPr sz="1131" b="0" kern="1200">
                <a:solidFill>
                  <a:schemeClr val="tx1"/>
                </a:solidFill>
                <a:latin typeface="Arial" pitchFamily="34" charset="0"/>
                <a:ea typeface="맑은 고딕" pitchFamily="50" charset="-127"/>
                <a:cs typeface="Arial" pitchFamily="34" charset="0"/>
              </a:defRPr>
            </a:lvl4pPr>
            <a:lvl5pPr marL="1605954" indent="-249949" algn="l" defTabSz="983329" rtl="0" eaLnBrk="0" fontAlgn="base" latinLnBrk="1" hangingPunct="0">
              <a:spcBef>
                <a:spcPct val="20000"/>
              </a:spcBef>
              <a:spcAft>
                <a:spcPct val="0"/>
              </a:spcAft>
              <a:buFont typeface="+mj-lt"/>
              <a:buAutoNum type="alphaLcPeriod"/>
              <a:defRPr sz="1037" b="0" kern="1200">
                <a:solidFill>
                  <a:schemeClr val="tx1"/>
                </a:solidFill>
                <a:latin typeface="Arial" pitchFamily="34" charset="0"/>
                <a:ea typeface="맑은 고딕" pitchFamily="50" charset="-127"/>
                <a:cs typeface="Arial" pitchFamily="34" charset="0"/>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pPr lvl="1">
              <a:lnSpc>
                <a:spcPct val="150000"/>
              </a:lnSpc>
            </a:pPr>
            <a:r>
              <a:rPr kumimoji="0" lang="en-US" altLang="ko-KR" sz="1600" dirty="0"/>
              <a:t>Even the United States, the world's richest and most technologically advanced country, cannot avoid construction accidents</a:t>
            </a:r>
          </a:p>
          <a:p>
            <a:pPr lvl="2">
              <a:lnSpc>
                <a:spcPct val="150000"/>
              </a:lnSpc>
            </a:pPr>
            <a:r>
              <a:rPr kumimoji="0" lang="en-US" altLang="ko-KR" sz="1400" dirty="0"/>
              <a:t>Excessive cost expected due to obsolescence of facilities</a:t>
            </a:r>
          </a:p>
          <a:p>
            <a:pPr lvl="2">
              <a:lnSpc>
                <a:spcPct val="150000"/>
              </a:lnSpc>
            </a:pPr>
            <a:r>
              <a:rPr kumimoji="0" lang="en-US" altLang="ko-KR" sz="1400" dirty="0"/>
              <a:t>ASCE expects to spend USD 4.59 trillion to improve all construction infrastructure in the U.S. according to U.S. Building Code (2016-2025, as of 10 years)</a:t>
            </a:r>
          </a:p>
          <a:p>
            <a:pPr lvl="1">
              <a:lnSpc>
                <a:spcPct val="150000"/>
              </a:lnSpc>
            </a:pPr>
            <a:r>
              <a:rPr kumimoji="0" lang="en-US" altLang="ko-KR" sz="1600" dirty="0"/>
              <a:t>Building code for facilities are important, but O&amp;M of built facilities are also important</a:t>
            </a:r>
          </a:p>
        </p:txBody>
      </p:sp>
    </p:spTree>
    <p:extLst>
      <p:ext uri="{BB962C8B-B14F-4D97-AF65-F5344CB8AC3E}">
        <p14:creationId xmlns:p14="http://schemas.microsoft.com/office/powerpoint/2010/main" val="393145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a:extLst>
              <a:ext uri="{FF2B5EF4-FFF2-40B4-BE49-F238E27FC236}">
                <a16:creationId xmlns:a16="http://schemas.microsoft.com/office/drawing/2014/main" id="{1970B9DE-8DED-4007-AD45-F7151071A48E}"/>
              </a:ext>
            </a:extLst>
          </p:cNvPr>
          <p:cNvSpPr txBox="1">
            <a:spLocks/>
          </p:cNvSpPr>
          <p:nvPr/>
        </p:nvSpPr>
        <p:spPr bwMode="auto">
          <a:xfrm>
            <a:off x="620909" y="448038"/>
            <a:ext cx="4204173" cy="344261"/>
          </a:xfrm>
          <a:prstGeom prst="rect">
            <a:avLst/>
          </a:prstGeom>
          <a:noFill/>
          <a:ln w="50800">
            <a:noFill/>
            <a:prstDash val="sysDot"/>
            <a:miter lim="800000"/>
            <a:headEnd/>
            <a:tailEnd/>
          </a:ln>
        </p:spPr>
        <p:txBody>
          <a:bodyPr vert="horz" wrap="square" lIns="98344" tIns="49172" rIns="98344" bIns="49172"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r>
              <a:rPr kumimoji="0" lang="en-US" altLang="ko-KR" dirty="0"/>
              <a:t>Ⅶ. Concluding Remarks</a:t>
            </a:r>
            <a:endParaRPr kumimoji="0" lang="ko-KR" altLang="en-US" dirty="0"/>
          </a:p>
        </p:txBody>
      </p:sp>
      <p:sp>
        <p:nvSpPr>
          <p:cNvPr id="16" name="내용 개체 틀 1">
            <a:extLst>
              <a:ext uri="{FF2B5EF4-FFF2-40B4-BE49-F238E27FC236}">
                <a16:creationId xmlns:a16="http://schemas.microsoft.com/office/drawing/2014/main" id="{3276BF70-C78B-4B87-9467-40B5793FB676}"/>
              </a:ext>
            </a:extLst>
          </p:cNvPr>
          <p:cNvSpPr>
            <a:spLocks noGrp="1"/>
          </p:cNvSpPr>
          <p:nvPr>
            <p:ph idx="1"/>
          </p:nvPr>
        </p:nvSpPr>
        <p:spPr>
          <a:xfrm>
            <a:off x="128318" y="1692275"/>
            <a:ext cx="9807244" cy="5664300"/>
          </a:xfrm>
        </p:spPr>
        <p:txBody>
          <a:bodyPr/>
          <a:lstStyle/>
          <a:p>
            <a:pPr>
              <a:lnSpc>
                <a:spcPct val="250000"/>
              </a:lnSpc>
            </a:pPr>
            <a:r>
              <a:rPr lang="en-US" altLang="ko-KR" sz="1800" dirty="0"/>
              <a:t>We are faced with the challenge of which Building Code to choose</a:t>
            </a:r>
          </a:p>
          <a:p>
            <a:pPr>
              <a:lnSpc>
                <a:spcPct val="250000"/>
              </a:lnSpc>
            </a:pPr>
            <a:r>
              <a:rPr lang="en-US" altLang="ko-KR" sz="1800" dirty="0"/>
              <a:t>Which Building Code is the best case or the optimized case?</a:t>
            </a:r>
          </a:p>
          <a:p>
            <a:pPr>
              <a:lnSpc>
                <a:spcPct val="250000"/>
              </a:lnSpc>
            </a:pPr>
            <a:r>
              <a:rPr lang="en-US" altLang="ko-KR" sz="1800" dirty="0"/>
              <a:t>Through this thinking, Uzbekistan should find a way to modernize UBC</a:t>
            </a:r>
          </a:p>
          <a:p>
            <a:pPr lvl="1">
              <a:lnSpc>
                <a:spcPct val="250000"/>
              </a:lnSpc>
            </a:pPr>
            <a:r>
              <a:rPr lang="en-US" altLang="ko-KR" sz="1600" dirty="0"/>
              <a:t>Korea's case will be helpful to find the way </a:t>
            </a:r>
          </a:p>
        </p:txBody>
      </p:sp>
      <p:grpSp>
        <p:nvGrpSpPr>
          <p:cNvPr id="17" name="Group 13">
            <a:extLst>
              <a:ext uri="{FF2B5EF4-FFF2-40B4-BE49-F238E27FC236}">
                <a16:creationId xmlns:a16="http://schemas.microsoft.com/office/drawing/2014/main" id="{9F38658C-4FFE-41EA-87C3-4162EAA2058F}"/>
              </a:ext>
            </a:extLst>
          </p:cNvPr>
          <p:cNvGrpSpPr/>
          <p:nvPr/>
        </p:nvGrpSpPr>
        <p:grpSpPr>
          <a:xfrm>
            <a:off x="406750" y="1152339"/>
            <a:ext cx="2906164" cy="458739"/>
            <a:chOff x="430907" y="1216704"/>
            <a:chExt cx="10085231" cy="486548"/>
          </a:xfrm>
        </p:grpSpPr>
        <p:sp>
          <p:nvSpPr>
            <p:cNvPr id="18" name="모서리가 둥근 직사각형 16">
              <a:extLst>
                <a:ext uri="{FF2B5EF4-FFF2-40B4-BE49-F238E27FC236}">
                  <a16:creationId xmlns:a16="http://schemas.microsoft.com/office/drawing/2014/main" id="{9EC305E2-9D48-4F2D-AD3B-D024F9665347}"/>
                </a:ext>
              </a:extLst>
            </p:cNvPr>
            <p:cNvSpPr/>
            <p:nvPr/>
          </p:nvSpPr>
          <p:spPr>
            <a:xfrm>
              <a:off x="430907" y="1216704"/>
              <a:ext cx="10085231"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Concluding Remarks</a:t>
              </a:r>
            </a:p>
          </p:txBody>
        </p:sp>
        <p:sp>
          <p:nvSpPr>
            <p:cNvPr id="19" name="Flowchart: Delay 12">
              <a:extLst>
                <a:ext uri="{FF2B5EF4-FFF2-40B4-BE49-F238E27FC236}">
                  <a16:creationId xmlns:a16="http://schemas.microsoft.com/office/drawing/2014/main" id="{A2FACE45-F394-49A2-A08A-925C179E09D4}"/>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1434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23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3">
            <a:extLst>
              <a:ext uri="{FF2B5EF4-FFF2-40B4-BE49-F238E27FC236}">
                <a16:creationId xmlns:a16="http://schemas.microsoft.com/office/drawing/2014/main" id="{1C6A4F16-97BC-415E-8830-82F6872C3EF2}"/>
              </a:ext>
            </a:extLst>
          </p:cNvPr>
          <p:cNvGrpSpPr/>
          <p:nvPr/>
        </p:nvGrpSpPr>
        <p:grpSpPr>
          <a:xfrm>
            <a:off x="432594" y="1080331"/>
            <a:ext cx="7645131" cy="525620"/>
            <a:chOff x="430907" y="1216704"/>
            <a:chExt cx="6087162" cy="492323"/>
          </a:xfrm>
        </p:grpSpPr>
        <p:sp>
          <p:nvSpPr>
            <p:cNvPr id="24" name="모서리가 둥근 직사각형 16">
              <a:extLst>
                <a:ext uri="{FF2B5EF4-FFF2-40B4-BE49-F238E27FC236}">
                  <a16:creationId xmlns:a16="http://schemas.microsoft.com/office/drawing/2014/main" id="{76CA5DCF-CF1A-4BE8-B25F-251B980C3514}"/>
                </a:ext>
              </a:extLst>
            </p:cNvPr>
            <p:cNvSpPr/>
            <p:nvPr/>
          </p:nvSpPr>
          <p:spPr>
            <a:xfrm>
              <a:off x="430907" y="1222479"/>
              <a:ext cx="6087162" cy="486548"/>
            </a:xfrm>
            <a:prstGeom prst="roundRect">
              <a:avLst>
                <a:gd name="adj" fmla="val 6500"/>
              </a:avLst>
            </a:prstGeom>
            <a:solidFill>
              <a:srgbClr val="FFC000">
                <a:alpha val="88000"/>
              </a:srgbClr>
            </a:solid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000" b="1" dirty="0">
                  <a:solidFill>
                    <a:schemeClr val="tx1">
                      <a:lumMod val="95000"/>
                      <a:lumOff val="5000"/>
                    </a:schemeClr>
                  </a:solidFill>
                  <a:latin typeface="Arial" panose="020B0604020202020204" pitchFamily="34" charset="0"/>
                  <a:ea typeface="Noto Sans Korean Bold" panose="020B0800000000000000" pitchFamily="34" charset="-127"/>
                  <a:cs typeface="Arial" panose="020B0604020202020204" pitchFamily="34" charset="0"/>
                </a:rPr>
                <a:t>What</a:t>
              </a:r>
              <a:r>
                <a:rPr lang="ko-KR" altLang="en-US" sz="2000" b="1" dirty="0">
                  <a:solidFill>
                    <a:schemeClr val="tx1">
                      <a:lumMod val="95000"/>
                      <a:lumOff val="5000"/>
                    </a:schemeClr>
                  </a:solidFill>
                  <a:latin typeface="Arial" panose="020B0604020202020204" pitchFamily="34" charset="0"/>
                  <a:ea typeface="Noto Sans Korean Bold" panose="020B0800000000000000" pitchFamily="34" charset="-127"/>
                  <a:cs typeface="Arial" panose="020B0604020202020204" pitchFamily="34" charset="0"/>
                </a:rPr>
                <a:t> </a:t>
              </a:r>
              <a:r>
                <a:rPr lang="en-US" altLang="ko-KR" sz="2000" b="1" dirty="0">
                  <a:solidFill>
                    <a:schemeClr val="tx1">
                      <a:lumMod val="95000"/>
                      <a:lumOff val="5000"/>
                    </a:schemeClr>
                  </a:solidFill>
                  <a:latin typeface="Arial" panose="020B0604020202020204" pitchFamily="34" charset="0"/>
                  <a:ea typeface="Noto Sans Korean Bold" panose="020B0800000000000000" pitchFamily="34" charset="-127"/>
                  <a:cs typeface="Arial" panose="020B0604020202020204" pitchFamily="34" charset="0"/>
                </a:rPr>
                <a:t>keywords come to mind when you think of “Korea”?</a:t>
              </a:r>
            </a:p>
          </p:txBody>
        </p:sp>
        <p:sp>
          <p:nvSpPr>
            <p:cNvPr id="25" name="Flowchart: Delay 12">
              <a:extLst>
                <a:ext uri="{FF2B5EF4-FFF2-40B4-BE49-F238E27FC236}">
                  <a16:creationId xmlns:a16="http://schemas.microsoft.com/office/drawing/2014/main" id="{15D5A25C-5DA6-4657-99DB-9F4E9153065F}"/>
                </a:ext>
              </a:extLst>
            </p:cNvPr>
            <p:cNvSpPr/>
            <p:nvPr/>
          </p:nvSpPr>
          <p:spPr>
            <a:xfrm>
              <a:off x="430907" y="1216704"/>
              <a:ext cx="236605" cy="486548"/>
            </a:xfrm>
            <a:prstGeom prst="flowChartDelay">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Arial" panose="020B0604020202020204" pitchFamily="34" charset="0"/>
                <a:cs typeface="Arial" panose="020B0604020202020204" pitchFamily="34" charset="0"/>
              </a:endParaRPr>
            </a:p>
          </p:txBody>
        </p:sp>
      </p:grpSp>
      <p:sp>
        <p:nvSpPr>
          <p:cNvPr id="6" name="TextBox 5">
            <a:extLst>
              <a:ext uri="{FF2B5EF4-FFF2-40B4-BE49-F238E27FC236}">
                <a16:creationId xmlns:a16="http://schemas.microsoft.com/office/drawing/2014/main" id="{255F52F2-3738-42C3-B404-E00075B1BA64}"/>
              </a:ext>
            </a:extLst>
          </p:cNvPr>
          <p:cNvSpPr txBox="1"/>
          <p:nvPr/>
        </p:nvSpPr>
        <p:spPr>
          <a:xfrm rot="21166192">
            <a:off x="1044183" y="2125509"/>
            <a:ext cx="1600951" cy="672620"/>
          </a:xfrm>
          <a:prstGeom prst="rect">
            <a:avLst/>
          </a:prstGeom>
          <a:noFill/>
        </p:spPr>
        <p:txBody>
          <a:bodyPr wrap="none" rtlCol="0">
            <a:spAutoFit/>
          </a:bodyPr>
          <a:lstStyle/>
          <a:p>
            <a:r>
              <a:rPr lang="en-US" altLang="ko-KR" sz="3771" dirty="0">
                <a:solidFill>
                  <a:srgbClr val="7030A0"/>
                </a:solidFill>
                <a:latin typeface="Arial Rounded MT Bold" panose="020F0704030504030204" pitchFamily="34" charset="0"/>
              </a:rPr>
              <a:t>K-Pop</a:t>
            </a:r>
            <a:endParaRPr lang="ko-KR" altLang="en-US" sz="3771" dirty="0">
              <a:solidFill>
                <a:srgbClr val="7030A0"/>
              </a:solidFill>
              <a:latin typeface="Arial Rounded MT Bold" panose="020F0704030504030204" pitchFamily="34" charset="0"/>
            </a:endParaRPr>
          </a:p>
        </p:txBody>
      </p:sp>
      <p:sp>
        <p:nvSpPr>
          <p:cNvPr id="7" name="TextBox 6">
            <a:extLst>
              <a:ext uri="{FF2B5EF4-FFF2-40B4-BE49-F238E27FC236}">
                <a16:creationId xmlns:a16="http://schemas.microsoft.com/office/drawing/2014/main" id="{1EDE6D5A-7A69-408A-A606-A67848B5FB1C}"/>
              </a:ext>
            </a:extLst>
          </p:cNvPr>
          <p:cNvSpPr txBox="1"/>
          <p:nvPr/>
        </p:nvSpPr>
        <p:spPr>
          <a:xfrm rot="958174">
            <a:off x="2725746" y="2280497"/>
            <a:ext cx="2090637" cy="556627"/>
          </a:xfrm>
          <a:prstGeom prst="rect">
            <a:avLst/>
          </a:prstGeom>
          <a:noFill/>
        </p:spPr>
        <p:txBody>
          <a:bodyPr wrap="none" rtlCol="0">
            <a:spAutoFit/>
          </a:bodyPr>
          <a:lstStyle/>
          <a:p>
            <a:r>
              <a:rPr lang="en-US" altLang="ko-KR" sz="3017" dirty="0">
                <a:solidFill>
                  <a:srgbClr val="7030A0"/>
                </a:solidFill>
                <a:latin typeface="Arial Rounded MT Bold" panose="020F0704030504030204" pitchFamily="34" charset="0"/>
              </a:rPr>
              <a:t>K-Content</a:t>
            </a:r>
            <a:endParaRPr lang="ko-KR" altLang="en-US" sz="3017" dirty="0">
              <a:solidFill>
                <a:srgbClr val="7030A0"/>
              </a:solidFill>
              <a:latin typeface="Arial Rounded MT Bold" panose="020F0704030504030204" pitchFamily="34" charset="0"/>
            </a:endParaRPr>
          </a:p>
        </p:txBody>
      </p:sp>
      <p:sp>
        <p:nvSpPr>
          <p:cNvPr id="8" name="TextBox 7">
            <a:extLst>
              <a:ext uri="{FF2B5EF4-FFF2-40B4-BE49-F238E27FC236}">
                <a16:creationId xmlns:a16="http://schemas.microsoft.com/office/drawing/2014/main" id="{4A710F45-37FE-4503-BBBC-A52DBB5C7EC6}"/>
              </a:ext>
            </a:extLst>
          </p:cNvPr>
          <p:cNvSpPr txBox="1"/>
          <p:nvPr/>
        </p:nvSpPr>
        <p:spPr>
          <a:xfrm>
            <a:off x="1163175" y="2777193"/>
            <a:ext cx="3509984" cy="481157"/>
          </a:xfrm>
          <a:prstGeom prst="rect">
            <a:avLst/>
          </a:prstGeom>
          <a:noFill/>
        </p:spPr>
        <p:txBody>
          <a:bodyPr wrap="square">
            <a:spAutoFit/>
          </a:bodyPr>
          <a:lstStyle/>
          <a:p>
            <a:pPr algn="just">
              <a:lnSpc>
                <a:spcPct val="130000"/>
              </a:lnSpc>
              <a:spcBef>
                <a:spcPts val="0"/>
              </a:spcBef>
              <a:spcAft>
                <a:spcPts val="0"/>
              </a:spcAft>
            </a:pPr>
            <a:r>
              <a:rPr lang="en-US" altLang="ko-KR" sz="2263" kern="0" spc="85" dirty="0">
                <a:solidFill>
                  <a:schemeClr val="accent1">
                    <a:lumMod val="75000"/>
                  </a:schemeClr>
                </a:solidFill>
                <a:latin typeface="HY헤드라인M" panose="02030600000101010101" pitchFamily="18" charset="-127"/>
                <a:ea typeface="HY헤드라인M" panose="02030600000101010101" pitchFamily="18" charset="-127"/>
              </a:rPr>
              <a:t>Samsung LG Hyundai</a:t>
            </a:r>
            <a:endParaRPr lang="en-US" altLang="ko-KR" sz="1886" kern="0" spc="-123" dirty="0">
              <a:solidFill>
                <a:schemeClr val="accent1">
                  <a:lumMod val="75000"/>
                </a:schemeClr>
              </a:solidFill>
              <a:latin typeface="HY헤드라인M" panose="02030600000101010101" pitchFamily="18" charset="-127"/>
              <a:ea typeface="HY헤드라인M" panose="02030600000101010101" pitchFamily="18" charset="-127"/>
            </a:endParaRPr>
          </a:p>
        </p:txBody>
      </p:sp>
      <p:sp>
        <p:nvSpPr>
          <p:cNvPr id="9" name="TextBox 8">
            <a:extLst>
              <a:ext uri="{FF2B5EF4-FFF2-40B4-BE49-F238E27FC236}">
                <a16:creationId xmlns:a16="http://schemas.microsoft.com/office/drawing/2014/main" id="{D0261021-05FE-4DA5-BA2E-01FE53A15758}"/>
              </a:ext>
            </a:extLst>
          </p:cNvPr>
          <p:cNvSpPr txBox="1"/>
          <p:nvPr/>
        </p:nvSpPr>
        <p:spPr>
          <a:xfrm rot="21176508">
            <a:off x="718137" y="3254769"/>
            <a:ext cx="2919120" cy="425501"/>
          </a:xfrm>
          <a:prstGeom prst="rect">
            <a:avLst/>
          </a:prstGeom>
          <a:noFill/>
        </p:spPr>
        <p:txBody>
          <a:bodyPr wrap="square">
            <a:spAutoFit/>
          </a:bodyPr>
          <a:lstStyle/>
          <a:p>
            <a:pPr algn="just">
              <a:lnSpc>
                <a:spcPct val="130000"/>
              </a:lnSpc>
              <a:spcBef>
                <a:spcPts val="0"/>
              </a:spcBef>
              <a:spcAft>
                <a:spcPts val="0"/>
              </a:spcAft>
            </a:pPr>
            <a:r>
              <a:rPr lang="en-US" altLang="ko-KR" sz="1886" kern="0" spc="85" dirty="0">
                <a:solidFill>
                  <a:srgbClr val="000000"/>
                </a:solidFill>
                <a:latin typeface="Impact" panose="020B0806030902050204" pitchFamily="34" charset="0"/>
                <a:ea typeface="굴림" panose="020B0600000101010101" pitchFamily="50" charset="-127"/>
              </a:rPr>
              <a:t>New Village Movement</a:t>
            </a:r>
            <a:endParaRPr lang="en-US" altLang="ko-KR" sz="1320" kern="0" dirty="0">
              <a:solidFill>
                <a:srgbClr val="000000"/>
              </a:solidFill>
              <a:latin typeface="Impact" panose="020B0806030902050204" pitchFamily="34" charset="0"/>
            </a:endParaRPr>
          </a:p>
        </p:txBody>
      </p:sp>
      <p:sp>
        <p:nvSpPr>
          <p:cNvPr id="10" name="TextBox 9">
            <a:extLst>
              <a:ext uri="{FF2B5EF4-FFF2-40B4-BE49-F238E27FC236}">
                <a16:creationId xmlns:a16="http://schemas.microsoft.com/office/drawing/2014/main" id="{1D9C7BBD-6AD5-4695-BB84-74BC7854BCB3}"/>
              </a:ext>
            </a:extLst>
          </p:cNvPr>
          <p:cNvSpPr txBox="1"/>
          <p:nvPr/>
        </p:nvSpPr>
        <p:spPr>
          <a:xfrm>
            <a:off x="559734" y="3734103"/>
            <a:ext cx="4163707" cy="498534"/>
          </a:xfrm>
          <a:prstGeom prst="rect">
            <a:avLst/>
          </a:prstGeom>
          <a:noFill/>
        </p:spPr>
        <p:txBody>
          <a:bodyPr wrap="square">
            <a:spAutoFit/>
          </a:bodyPr>
          <a:lstStyle/>
          <a:p>
            <a:pPr algn="just">
              <a:lnSpc>
                <a:spcPct val="130000"/>
              </a:lnSpc>
              <a:spcBef>
                <a:spcPts val="0"/>
              </a:spcBef>
              <a:spcAft>
                <a:spcPts val="0"/>
              </a:spcAft>
            </a:pPr>
            <a:r>
              <a:rPr lang="en-US" altLang="ko-KR" sz="2263" kern="0" spc="85" dirty="0" err="1">
                <a:solidFill>
                  <a:srgbClr val="000000"/>
                </a:solidFill>
                <a:latin typeface="Franklin Gothic Demi Cond" panose="020B0706030402020204" pitchFamily="34" charset="0"/>
                <a:ea typeface="굴림" panose="020B0600000101010101" pitchFamily="50" charset="-127"/>
              </a:rPr>
              <a:t>Ppalli-Ppalli</a:t>
            </a:r>
            <a:r>
              <a:rPr lang="en-US" altLang="ko-KR" sz="2263" kern="0" spc="85" dirty="0">
                <a:solidFill>
                  <a:srgbClr val="C75252"/>
                </a:solidFill>
                <a:latin typeface="Franklin Gothic Demi Cond" panose="020B0706030402020204" pitchFamily="34" charset="0"/>
                <a:ea typeface="굴림" panose="020B0600000101010101" pitchFamily="50" charset="-127"/>
              </a:rPr>
              <a:t>(quickly &amp; quickly)</a:t>
            </a:r>
            <a:r>
              <a:rPr lang="en-US" altLang="ko-KR" sz="2263" kern="0" spc="85" dirty="0">
                <a:solidFill>
                  <a:srgbClr val="000000"/>
                </a:solidFill>
                <a:latin typeface="Franklin Gothic Demi Cond" panose="020B0706030402020204" pitchFamily="34" charset="0"/>
                <a:ea typeface="굴림" panose="020B0600000101010101" pitchFamily="50" charset="-127"/>
              </a:rPr>
              <a:t> </a:t>
            </a:r>
            <a:endParaRPr lang="en-US" altLang="ko-KR" sz="1508" kern="0" dirty="0">
              <a:solidFill>
                <a:srgbClr val="000000"/>
              </a:solidFill>
              <a:latin typeface="Franklin Gothic Demi Cond" panose="020B0706030402020204" pitchFamily="34" charset="0"/>
            </a:endParaRPr>
          </a:p>
        </p:txBody>
      </p:sp>
      <p:sp>
        <p:nvSpPr>
          <p:cNvPr id="11" name="TextBox 10">
            <a:extLst>
              <a:ext uri="{FF2B5EF4-FFF2-40B4-BE49-F238E27FC236}">
                <a16:creationId xmlns:a16="http://schemas.microsoft.com/office/drawing/2014/main" id="{AD335EE4-223A-4078-88D6-2CAC3CF185A7}"/>
              </a:ext>
            </a:extLst>
          </p:cNvPr>
          <p:cNvSpPr txBox="1"/>
          <p:nvPr/>
        </p:nvSpPr>
        <p:spPr>
          <a:xfrm>
            <a:off x="3594514" y="3288339"/>
            <a:ext cx="656236" cy="610745"/>
          </a:xfrm>
          <a:prstGeom prst="rect">
            <a:avLst/>
          </a:prstGeom>
          <a:noFill/>
        </p:spPr>
        <p:txBody>
          <a:bodyPr wrap="square">
            <a:spAutoFit/>
          </a:bodyPr>
          <a:lstStyle/>
          <a:p>
            <a:pPr algn="just">
              <a:lnSpc>
                <a:spcPct val="130000"/>
              </a:lnSpc>
              <a:spcBef>
                <a:spcPts val="0"/>
              </a:spcBef>
              <a:spcAft>
                <a:spcPts val="0"/>
              </a:spcAft>
            </a:pPr>
            <a:r>
              <a:rPr lang="en-US" altLang="ko-KR" sz="3017" kern="0" spc="85" dirty="0">
                <a:solidFill>
                  <a:schemeClr val="accent1">
                    <a:lumMod val="75000"/>
                  </a:schemeClr>
                </a:solidFill>
                <a:latin typeface="굴림" panose="020B0600000101010101" pitchFamily="50" charset="-127"/>
                <a:ea typeface="굴림" panose="020B0600000101010101" pitchFamily="50" charset="-127"/>
              </a:rPr>
              <a:t>IT</a:t>
            </a:r>
            <a:endParaRPr lang="en-US" altLang="ko-KR" sz="1886" kern="0" dirty="0">
              <a:solidFill>
                <a:schemeClr val="accent1">
                  <a:lumMod val="75000"/>
                </a:schemeClr>
              </a:solidFill>
              <a:latin typeface="굴림" panose="020B0600000101010101" pitchFamily="50" charset="-127"/>
              <a:ea typeface="굴림" panose="020B0600000101010101" pitchFamily="50" charset="-127"/>
            </a:endParaRPr>
          </a:p>
        </p:txBody>
      </p:sp>
      <p:sp>
        <p:nvSpPr>
          <p:cNvPr id="12" name="TextBox 11">
            <a:extLst>
              <a:ext uri="{FF2B5EF4-FFF2-40B4-BE49-F238E27FC236}">
                <a16:creationId xmlns:a16="http://schemas.microsoft.com/office/drawing/2014/main" id="{9E5B6F87-7AA1-4BF1-BF07-5E7A02710DAA}"/>
              </a:ext>
            </a:extLst>
          </p:cNvPr>
          <p:cNvSpPr txBox="1"/>
          <p:nvPr/>
        </p:nvSpPr>
        <p:spPr>
          <a:xfrm rot="21420946">
            <a:off x="5662958" y="1772460"/>
            <a:ext cx="1157689" cy="672620"/>
          </a:xfrm>
          <a:prstGeom prst="rect">
            <a:avLst/>
          </a:prstGeom>
          <a:noFill/>
        </p:spPr>
        <p:txBody>
          <a:bodyPr wrap="none" rtlCol="0">
            <a:spAutoFit/>
          </a:bodyPr>
          <a:lstStyle/>
          <a:p>
            <a:r>
              <a:rPr lang="en-US" altLang="ko-KR" sz="3771" dirty="0">
                <a:solidFill>
                  <a:srgbClr val="7030A0"/>
                </a:solidFill>
                <a:latin typeface="Arial Rounded MT Bold" panose="020F0704030504030204" pitchFamily="34" charset="0"/>
              </a:rPr>
              <a:t>BTS</a:t>
            </a:r>
            <a:endParaRPr lang="ko-KR" altLang="en-US" sz="3771" dirty="0">
              <a:solidFill>
                <a:srgbClr val="7030A0"/>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D74DECA7-EEC7-48C6-96EA-AB0C3CFB4734}"/>
              </a:ext>
            </a:extLst>
          </p:cNvPr>
          <p:cNvSpPr txBox="1"/>
          <p:nvPr/>
        </p:nvSpPr>
        <p:spPr>
          <a:xfrm>
            <a:off x="6989829" y="1827763"/>
            <a:ext cx="2146421" cy="556627"/>
          </a:xfrm>
          <a:prstGeom prst="rect">
            <a:avLst/>
          </a:prstGeom>
          <a:noFill/>
        </p:spPr>
        <p:txBody>
          <a:bodyPr wrap="none" rtlCol="0">
            <a:spAutoFit/>
          </a:bodyPr>
          <a:lstStyle/>
          <a:p>
            <a:r>
              <a:rPr lang="en-US" altLang="ko-KR" sz="3017" dirty="0">
                <a:solidFill>
                  <a:srgbClr val="FFBDBD"/>
                </a:solidFill>
                <a:latin typeface="Arial Rounded MT Bold" panose="020F0704030504030204" pitchFamily="34" charset="0"/>
              </a:rPr>
              <a:t>Black Pink</a:t>
            </a:r>
            <a:endParaRPr lang="ko-KR" altLang="en-US" sz="3017" dirty="0">
              <a:solidFill>
                <a:srgbClr val="FFBDBD"/>
              </a:solidFill>
              <a:latin typeface="Arial Rounded MT Bold" panose="020F0704030504030204" pitchFamily="34" charset="0"/>
            </a:endParaRPr>
          </a:p>
        </p:txBody>
      </p:sp>
      <p:sp>
        <p:nvSpPr>
          <p:cNvPr id="14" name="TextBox 13">
            <a:extLst>
              <a:ext uri="{FF2B5EF4-FFF2-40B4-BE49-F238E27FC236}">
                <a16:creationId xmlns:a16="http://schemas.microsoft.com/office/drawing/2014/main" id="{2A795523-8260-4578-9DC4-E1EDBB7579DD}"/>
              </a:ext>
            </a:extLst>
          </p:cNvPr>
          <p:cNvSpPr txBox="1"/>
          <p:nvPr/>
        </p:nvSpPr>
        <p:spPr>
          <a:xfrm>
            <a:off x="5279942" y="2440509"/>
            <a:ext cx="1726435" cy="556627"/>
          </a:xfrm>
          <a:prstGeom prst="rect">
            <a:avLst/>
          </a:prstGeom>
          <a:solidFill>
            <a:schemeClr val="bg2"/>
          </a:solidFill>
        </p:spPr>
        <p:txBody>
          <a:bodyPr wrap="none" rtlCol="0">
            <a:spAutoFit/>
          </a:bodyPr>
          <a:lstStyle/>
          <a:p>
            <a:r>
              <a:rPr lang="en-US" altLang="ko-KR" sz="3017" dirty="0">
                <a:latin typeface="Arial Rounded MT Bold" panose="020F0704030504030204" pitchFamily="34" charset="0"/>
              </a:rPr>
              <a:t>Parasite</a:t>
            </a:r>
            <a:endParaRPr lang="ko-KR" altLang="en-US" sz="3017" dirty="0">
              <a:latin typeface="Arial Rounded MT Bold" panose="020F0704030504030204" pitchFamily="34" charset="0"/>
            </a:endParaRPr>
          </a:p>
        </p:txBody>
      </p:sp>
      <p:pic>
        <p:nvPicPr>
          <p:cNvPr id="15" name="그림 14">
            <a:extLst>
              <a:ext uri="{FF2B5EF4-FFF2-40B4-BE49-F238E27FC236}">
                <a16:creationId xmlns:a16="http://schemas.microsoft.com/office/drawing/2014/main" id="{401E70FB-10F7-4A3A-AAE4-91BCF68783E9}"/>
              </a:ext>
            </a:extLst>
          </p:cNvPr>
          <p:cNvPicPr>
            <a:picLocks noChangeAspect="1"/>
          </p:cNvPicPr>
          <p:nvPr/>
        </p:nvPicPr>
        <p:blipFill>
          <a:blip r:embed="rId2"/>
          <a:stretch>
            <a:fillRect/>
          </a:stretch>
        </p:blipFill>
        <p:spPr>
          <a:xfrm>
            <a:off x="7376463" y="2418876"/>
            <a:ext cx="1536247" cy="732182"/>
          </a:xfrm>
          <a:prstGeom prst="rect">
            <a:avLst/>
          </a:prstGeom>
        </p:spPr>
      </p:pic>
      <p:sp>
        <p:nvSpPr>
          <p:cNvPr id="16" name="TextBox 15">
            <a:extLst>
              <a:ext uri="{FF2B5EF4-FFF2-40B4-BE49-F238E27FC236}">
                <a16:creationId xmlns:a16="http://schemas.microsoft.com/office/drawing/2014/main" id="{0EC4CAFE-6F8F-4C09-851E-FF4F7FB44014}"/>
              </a:ext>
            </a:extLst>
          </p:cNvPr>
          <p:cNvSpPr txBox="1"/>
          <p:nvPr/>
        </p:nvSpPr>
        <p:spPr>
          <a:xfrm>
            <a:off x="5328556" y="3171841"/>
            <a:ext cx="4081573" cy="384016"/>
          </a:xfrm>
          <a:prstGeom prst="rect">
            <a:avLst/>
          </a:prstGeom>
          <a:noFill/>
        </p:spPr>
        <p:txBody>
          <a:bodyPr wrap="square">
            <a:spAutoFit/>
          </a:bodyPr>
          <a:lstStyle/>
          <a:p>
            <a:pPr algn="just">
              <a:lnSpc>
                <a:spcPct val="130000"/>
              </a:lnSpc>
              <a:spcBef>
                <a:spcPts val="0"/>
              </a:spcBef>
              <a:spcAft>
                <a:spcPts val="0"/>
              </a:spcAft>
            </a:pPr>
            <a:r>
              <a:rPr lang="en-US" altLang="ko-KR" sz="1697" kern="0" spc="85" dirty="0">
                <a:solidFill>
                  <a:srgbClr val="315F97"/>
                </a:solidFill>
                <a:latin typeface="HY헤드라인M" panose="02030600000101010101" pitchFamily="18" charset="-127"/>
                <a:ea typeface="HY헤드라인M" panose="02030600000101010101" pitchFamily="18" charset="-127"/>
              </a:rPr>
              <a:t>Mobile </a:t>
            </a:r>
            <a:r>
              <a:rPr lang="en-US" altLang="ko-KR" sz="1697" kern="0" spc="85" dirty="0">
                <a:solidFill>
                  <a:srgbClr val="C75252"/>
                </a:solidFill>
                <a:latin typeface="HY헤드라인M" panose="02030600000101010101" pitchFamily="18" charset="-127"/>
                <a:ea typeface="HY헤드라인M" panose="02030600000101010101" pitchFamily="18" charset="-127"/>
              </a:rPr>
              <a:t>Home Appliances </a:t>
            </a:r>
            <a:r>
              <a:rPr lang="en-US" altLang="ko-KR" sz="1697" kern="0" spc="85" dirty="0">
                <a:solidFill>
                  <a:srgbClr val="315F97"/>
                </a:solidFill>
                <a:latin typeface="HY헤드라인M" panose="02030600000101010101" pitchFamily="18" charset="-127"/>
                <a:ea typeface="HY헤드라인M" panose="02030600000101010101" pitchFamily="18" charset="-127"/>
              </a:rPr>
              <a:t>Car</a:t>
            </a:r>
            <a:endParaRPr lang="en-US" altLang="ko-KR" sz="1508" kern="0" spc="-123" dirty="0">
              <a:solidFill>
                <a:srgbClr val="000000"/>
              </a:solidFill>
              <a:latin typeface="HY헤드라인M" panose="02030600000101010101" pitchFamily="18" charset="-127"/>
              <a:ea typeface="HY헤드라인M" panose="02030600000101010101" pitchFamily="18" charset="-127"/>
            </a:endParaRPr>
          </a:p>
        </p:txBody>
      </p:sp>
      <p:sp>
        <p:nvSpPr>
          <p:cNvPr id="17" name="TextBox 16">
            <a:extLst>
              <a:ext uri="{FF2B5EF4-FFF2-40B4-BE49-F238E27FC236}">
                <a16:creationId xmlns:a16="http://schemas.microsoft.com/office/drawing/2014/main" id="{8D133A36-4968-4341-8DBD-85CE822F987E}"/>
              </a:ext>
            </a:extLst>
          </p:cNvPr>
          <p:cNvSpPr txBox="1"/>
          <p:nvPr/>
        </p:nvSpPr>
        <p:spPr>
          <a:xfrm>
            <a:off x="5367107" y="3504180"/>
            <a:ext cx="3952504" cy="672748"/>
          </a:xfrm>
          <a:prstGeom prst="rect">
            <a:avLst/>
          </a:prstGeom>
          <a:noFill/>
        </p:spPr>
        <p:txBody>
          <a:bodyPr wrap="square">
            <a:spAutoFit/>
          </a:bodyPr>
          <a:lstStyle/>
          <a:p>
            <a:pPr algn="ctr">
              <a:spcBef>
                <a:spcPts val="0"/>
              </a:spcBef>
              <a:spcAft>
                <a:spcPts val="0"/>
              </a:spcAft>
            </a:pPr>
            <a:r>
              <a:rPr lang="en-US" altLang="ko-KR" sz="1886" kern="0" spc="-94" dirty="0">
                <a:solidFill>
                  <a:srgbClr val="315F97"/>
                </a:solidFill>
                <a:latin typeface="Arial" panose="020B0604020202020204" pitchFamily="34" charset="0"/>
                <a:ea typeface="굴림" panose="020B0600000101010101" pitchFamily="50" charset="-127"/>
              </a:rPr>
              <a:t>ITS   BIS</a:t>
            </a:r>
          </a:p>
          <a:p>
            <a:pPr algn="ctr">
              <a:spcBef>
                <a:spcPts val="0"/>
              </a:spcBef>
              <a:spcAft>
                <a:spcPts val="0"/>
              </a:spcAft>
            </a:pPr>
            <a:r>
              <a:rPr lang="en-US" altLang="ko-KR" sz="1886" kern="0" spc="-94" dirty="0">
                <a:solidFill>
                  <a:srgbClr val="C75252"/>
                </a:solidFill>
                <a:latin typeface="Arial" panose="020B0604020202020204" pitchFamily="34" charset="0"/>
                <a:ea typeface="굴림" panose="020B0600000101010101" pitchFamily="50" charset="-127"/>
              </a:rPr>
              <a:t>Transportation Card System</a:t>
            </a:r>
            <a:r>
              <a:rPr lang="en-US" altLang="ko-KR" sz="1886" kern="0" spc="-94" dirty="0">
                <a:solidFill>
                  <a:srgbClr val="315F97"/>
                </a:solidFill>
                <a:latin typeface="Arial" panose="020B0604020202020204" pitchFamily="34" charset="0"/>
                <a:ea typeface="굴림" panose="020B0600000101010101" pitchFamily="50" charset="-127"/>
              </a:rPr>
              <a:t> </a:t>
            </a:r>
            <a:endParaRPr lang="en-US" altLang="ko-KR" sz="1980" kern="0" spc="-94" dirty="0">
              <a:solidFill>
                <a:srgbClr val="000000"/>
              </a:solidFill>
              <a:latin typeface="Arial" panose="020B0604020202020204" pitchFamily="34" charset="0"/>
            </a:endParaRPr>
          </a:p>
        </p:txBody>
      </p:sp>
      <p:sp>
        <p:nvSpPr>
          <p:cNvPr id="18" name="TextBox 17">
            <a:extLst>
              <a:ext uri="{FF2B5EF4-FFF2-40B4-BE49-F238E27FC236}">
                <a16:creationId xmlns:a16="http://schemas.microsoft.com/office/drawing/2014/main" id="{C31DA9B9-76A9-41EF-B2D8-F1BABAC623B6}"/>
              </a:ext>
            </a:extLst>
          </p:cNvPr>
          <p:cNvSpPr txBox="1"/>
          <p:nvPr/>
        </p:nvSpPr>
        <p:spPr>
          <a:xfrm>
            <a:off x="5819683" y="4272713"/>
            <a:ext cx="2645060" cy="394275"/>
          </a:xfrm>
          <a:prstGeom prst="rect">
            <a:avLst/>
          </a:prstGeom>
          <a:noFill/>
        </p:spPr>
        <p:txBody>
          <a:bodyPr wrap="square">
            <a:spAutoFit/>
          </a:bodyPr>
          <a:lstStyle/>
          <a:p>
            <a:pPr algn="just">
              <a:lnSpc>
                <a:spcPct val="130000"/>
              </a:lnSpc>
              <a:spcBef>
                <a:spcPts val="0"/>
              </a:spcBef>
              <a:spcAft>
                <a:spcPts val="0"/>
              </a:spcAft>
            </a:pPr>
            <a:r>
              <a:rPr lang="en-US" altLang="ko-KR" sz="1697" kern="0" spc="85" dirty="0">
                <a:solidFill>
                  <a:srgbClr val="315F97"/>
                </a:solidFill>
                <a:latin typeface="굴림" panose="020B0600000101010101" pitchFamily="50" charset="-127"/>
                <a:ea typeface="굴림" panose="020B0600000101010101" pitchFamily="50" charset="-127"/>
              </a:rPr>
              <a:t>BIM, Free Wi-Fi</a:t>
            </a:r>
            <a:endParaRPr lang="en-US" altLang="ko-KR" sz="1508" kern="0" spc="-123" dirty="0">
              <a:solidFill>
                <a:srgbClr val="000000"/>
              </a:solidFill>
              <a:latin typeface="Arial" panose="020B0604020202020204" pitchFamily="34" charset="0"/>
            </a:endParaRPr>
          </a:p>
        </p:txBody>
      </p:sp>
      <p:sp>
        <p:nvSpPr>
          <p:cNvPr id="19" name="TextBox 18">
            <a:extLst>
              <a:ext uri="{FF2B5EF4-FFF2-40B4-BE49-F238E27FC236}">
                <a16:creationId xmlns:a16="http://schemas.microsoft.com/office/drawing/2014/main" id="{AA247062-719C-418B-86FD-DC4907ED119A}"/>
              </a:ext>
            </a:extLst>
          </p:cNvPr>
          <p:cNvSpPr txBox="1"/>
          <p:nvPr/>
        </p:nvSpPr>
        <p:spPr>
          <a:xfrm>
            <a:off x="5397283" y="5134029"/>
            <a:ext cx="4106713" cy="788806"/>
          </a:xfrm>
          <a:prstGeom prst="rect">
            <a:avLst/>
          </a:prstGeom>
          <a:noFill/>
        </p:spPr>
        <p:txBody>
          <a:bodyPr wrap="square">
            <a:spAutoFit/>
          </a:bodyPr>
          <a:lstStyle/>
          <a:p>
            <a:pPr marL="284971" indent="-284971" algn="ctr">
              <a:spcBef>
                <a:spcPts val="0"/>
              </a:spcBef>
              <a:spcAft>
                <a:spcPts val="0"/>
              </a:spcAft>
            </a:pPr>
            <a:r>
              <a:rPr lang="en-US" altLang="ko-KR" sz="2263" kern="0" spc="-94" dirty="0">
                <a:solidFill>
                  <a:schemeClr val="accent6"/>
                </a:solidFill>
                <a:latin typeface="Arial Black" panose="020B0A04020102020204" pitchFamily="34" charset="0"/>
                <a:ea typeface="굴림" panose="020B0600000101010101" pitchFamily="50" charset="-127"/>
              </a:rPr>
              <a:t>Korean War   </a:t>
            </a:r>
          </a:p>
          <a:p>
            <a:pPr marL="284971" indent="-284971" algn="ctr">
              <a:spcBef>
                <a:spcPts val="0"/>
              </a:spcBef>
              <a:spcAft>
                <a:spcPts val="0"/>
              </a:spcAft>
            </a:pPr>
            <a:r>
              <a:rPr lang="en-US" altLang="ko-KR" sz="2263" kern="0" spc="-94" dirty="0">
                <a:solidFill>
                  <a:schemeClr val="accent6"/>
                </a:solidFill>
                <a:latin typeface="Arial Black" panose="020B0A04020102020204" pitchFamily="34" charset="0"/>
                <a:ea typeface="굴림" panose="020B0600000101010101" pitchFamily="50" charset="-127"/>
              </a:rPr>
              <a:t>Divided Country</a:t>
            </a:r>
            <a:endParaRPr lang="en-US" altLang="ko-KR" sz="1508" kern="0" spc="-94" dirty="0">
              <a:solidFill>
                <a:schemeClr val="accent6"/>
              </a:solidFill>
              <a:latin typeface="Arial Black" panose="020B0A04020102020204" pitchFamily="34" charset="0"/>
            </a:endParaRPr>
          </a:p>
        </p:txBody>
      </p:sp>
      <p:sp>
        <p:nvSpPr>
          <p:cNvPr id="20" name="TextBox 19">
            <a:extLst>
              <a:ext uri="{FF2B5EF4-FFF2-40B4-BE49-F238E27FC236}">
                <a16:creationId xmlns:a16="http://schemas.microsoft.com/office/drawing/2014/main" id="{D43E4CBE-95AF-4360-B35A-C01B8309A15D}"/>
              </a:ext>
            </a:extLst>
          </p:cNvPr>
          <p:cNvSpPr txBox="1"/>
          <p:nvPr/>
        </p:nvSpPr>
        <p:spPr>
          <a:xfrm>
            <a:off x="5404822" y="6091791"/>
            <a:ext cx="4286909" cy="672748"/>
          </a:xfrm>
          <a:prstGeom prst="rect">
            <a:avLst/>
          </a:prstGeom>
          <a:noFill/>
        </p:spPr>
        <p:txBody>
          <a:bodyPr wrap="square">
            <a:spAutoFit/>
          </a:bodyPr>
          <a:lstStyle/>
          <a:p>
            <a:pPr marL="284971" indent="-284971" algn="ctr">
              <a:spcBef>
                <a:spcPts val="0"/>
              </a:spcBef>
              <a:spcAft>
                <a:spcPts val="0"/>
              </a:spcAft>
            </a:pPr>
            <a:r>
              <a:rPr lang="en-US" altLang="ko-KR" sz="1886" b="1" kern="0" spc="85" dirty="0">
                <a:solidFill>
                  <a:srgbClr val="000000"/>
                </a:solidFill>
                <a:latin typeface="Arial Rounded MT Bold" panose="020F0704030504030204" pitchFamily="34" charset="0"/>
                <a:ea typeface="굴림" panose="020B0600000101010101" pitchFamily="50" charset="-127"/>
                <a:cs typeface="Arial" panose="020B0604020202020204" pitchFamily="34" charset="0"/>
              </a:rPr>
              <a:t>Starvation</a:t>
            </a:r>
            <a:endParaRPr lang="en-US" altLang="ko-KR" sz="1320" b="1" kern="0" dirty="0">
              <a:solidFill>
                <a:srgbClr val="000000"/>
              </a:solidFill>
              <a:latin typeface="Arial Rounded MT Bold" panose="020F0704030504030204" pitchFamily="34" charset="0"/>
              <a:cs typeface="Arial" panose="020B0604020202020204" pitchFamily="34" charset="0"/>
            </a:endParaRPr>
          </a:p>
          <a:p>
            <a:pPr marL="284971" indent="-284971" algn="ctr">
              <a:spcBef>
                <a:spcPts val="0"/>
              </a:spcBef>
              <a:spcAft>
                <a:spcPts val="0"/>
              </a:spcAft>
            </a:pPr>
            <a:r>
              <a:rPr lang="en-US" altLang="ko-KR" sz="1886" b="1" kern="0" spc="85" dirty="0">
                <a:solidFill>
                  <a:srgbClr val="0070C0"/>
                </a:solidFill>
                <a:latin typeface="Arial Rounded MT Bold" panose="020F0704030504030204" pitchFamily="34" charset="0"/>
                <a:ea typeface="굴림" panose="020B0600000101010101" pitchFamily="50" charset="-127"/>
                <a:cs typeface="Arial" panose="020B0604020202020204" pitchFamily="34" charset="0"/>
              </a:rPr>
              <a:t>Least Developed Countries</a:t>
            </a:r>
            <a:endParaRPr lang="en-US" altLang="ko-KR" sz="1320" b="1" kern="0" dirty="0">
              <a:solidFill>
                <a:srgbClr val="0070C0"/>
              </a:solidFill>
              <a:latin typeface="Arial Rounded MT Bold" panose="020F070403050403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C962D0F0-68FF-4D13-9B59-E6BF15195A10}"/>
              </a:ext>
            </a:extLst>
          </p:cNvPr>
          <p:cNvSpPr txBox="1"/>
          <p:nvPr/>
        </p:nvSpPr>
        <p:spPr>
          <a:xfrm>
            <a:off x="861456" y="4909923"/>
            <a:ext cx="4304508" cy="929100"/>
          </a:xfrm>
          <a:prstGeom prst="rect">
            <a:avLst/>
          </a:prstGeom>
          <a:noFill/>
        </p:spPr>
        <p:txBody>
          <a:bodyPr wrap="square">
            <a:spAutoFit/>
          </a:bodyPr>
          <a:lstStyle/>
          <a:p>
            <a:pPr marL="638191" indent="-638191" algn="just">
              <a:lnSpc>
                <a:spcPct val="145000"/>
              </a:lnSpc>
              <a:spcBef>
                <a:spcPts val="0"/>
              </a:spcBef>
              <a:spcAft>
                <a:spcPts val="0"/>
              </a:spcAft>
            </a:pPr>
            <a:r>
              <a:rPr lang="en-US" altLang="ko-KR" sz="1886" kern="0" spc="-94" dirty="0">
                <a:solidFill>
                  <a:srgbClr val="535B65"/>
                </a:solidFill>
                <a:latin typeface="Arial Black" panose="020B0A04020102020204" pitchFamily="34" charset="0"/>
                <a:ea typeface="굴림" panose="020B0600000101010101" pitchFamily="50" charset="-127"/>
              </a:rPr>
              <a:t>Wide Tunnel  Long Bridge </a:t>
            </a:r>
            <a:endParaRPr lang="en-US" altLang="ko-KR" sz="1320" kern="0" spc="-94" dirty="0">
              <a:solidFill>
                <a:srgbClr val="535B65"/>
              </a:solidFill>
              <a:latin typeface="Arial Black" panose="020B0A04020102020204" pitchFamily="34" charset="0"/>
            </a:endParaRPr>
          </a:p>
          <a:p>
            <a:pPr algn="ctr">
              <a:lnSpc>
                <a:spcPct val="130000"/>
              </a:lnSpc>
              <a:spcBef>
                <a:spcPts val="0"/>
              </a:spcBef>
              <a:spcAft>
                <a:spcPts val="0"/>
              </a:spcAft>
            </a:pPr>
            <a:r>
              <a:rPr lang="en-US" altLang="ko-KR" sz="2263" kern="0" spc="-94" dirty="0">
                <a:solidFill>
                  <a:srgbClr val="0070C0"/>
                </a:solidFill>
                <a:latin typeface="Arial Black" panose="020B0A04020102020204" pitchFamily="34" charset="0"/>
                <a:ea typeface="굴림" panose="020B0600000101010101" pitchFamily="50" charset="-127"/>
              </a:rPr>
              <a:t>Smart City</a:t>
            </a:r>
            <a:endParaRPr lang="en-US" altLang="ko-KR" sz="1886" kern="0" spc="-94" dirty="0">
              <a:solidFill>
                <a:srgbClr val="0070C0"/>
              </a:solidFill>
              <a:latin typeface="Arial Black" panose="020B0A04020102020204" pitchFamily="34" charset="0"/>
            </a:endParaRPr>
          </a:p>
        </p:txBody>
      </p:sp>
      <p:sp>
        <p:nvSpPr>
          <p:cNvPr id="22" name="TextBox 21">
            <a:extLst>
              <a:ext uri="{FF2B5EF4-FFF2-40B4-BE49-F238E27FC236}">
                <a16:creationId xmlns:a16="http://schemas.microsoft.com/office/drawing/2014/main" id="{7EC7BD46-22CD-4B01-A9FB-B6915D14EB49}"/>
              </a:ext>
            </a:extLst>
          </p:cNvPr>
          <p:cNvSpPr txBox="1"/>
          <p:nvPr/>
        </p:nvSpPr>
        <p:spPr>
          <a:xfrm>
            <a:off x="861456" y="5836122"/>
            <a:ext cx="3892160" cy="449097"/>
          </a:xfrm>
          <a:prstGeom prst="rect">
            <a:avLst/>
          </a:prstGeom>
          <a:noFill/>
        </p:spPr>
        <p:txBody>
          <a:bodyPr wrap="square">
            <a:spAutoFit/>
          </a:bodyPr>
          <a:lstStyle/>
          <a:p>
            <a:pPr marL="498100" indent="-498100" algn="just">
              <a:lnSpc>
                <a:spcPct val="145000"/>
              </a:lnSpc>
              <a:spcBef>
                <a:spcPts val="0"/>
              </a:spcBef>
              <a:spcAft>
                <a:spcPts val="0"/>
              </a:spcAft>
            </a:pPr>
            <a:r>
              <a:rPr lang="en-US" altLang="ko-KR" sz="1886" kern="0" spc="85" dirty="0">
                <a:solidFill>
                  <a:srgbClr val="C75252"/>
                </a:solidFill>
                <a:latin typeface="HY헤드라인M" panose="02030600000101010101" pitchFamily="18" charset="-127"/>
                <a:ea typeface="HY헤드라인M" panose="02030600000101010101" pitchFamily="18" charset="-127"/>
              </a:rPr>
              <a:t>Small Reactor Technology</a:t>
            </a:r>
            <a:endParaRPr lang="en-US" altLang="ko-KR" sz="1320" kern="0" dirty="0">
              <a:solidFill>
                <a:srgbClr val="000000"/>
              </a:solidFill>
              <a:latin typeface="HY헤드라인M" panose="02030600000101010101" pitchFamily="18" charset="-127"/>
              <a:ea typeface="HY헤드라인M" panose="02030600000101010101" pitchFamily="18" charset="-127"/>
            </a:endParaRPr>
          </a:p>
        </p:txBody>
      </p:sp>
      <p:sp>
        <p:nvSpPr>
          <p:cNvPr id="23" name="TextBox 22">
            <a:extLst>
              <a:ext uri="{FF2B5EF4-FFF2-40B4-BE49-F238E27FC236}">
                <a16:creationId xmlns:a16="http://schemas.microsoft.com/office/drawing/2014/main" id="{E492B9E7-A550-4F8C-89D8-B035C5ED132B}"/>
              </a:ext>
            </a:extLst>
          </p:cNvPr>
          <p:cNvSpPr txBox="1"/>
          <p:nvPr/>
        </p:nvSpPr>
        <p:spPr>
          <a:xfrm>
            <a:off x="1112890" y="6345012"/>
            <a:ext cx="3469756" cy="458202"/>
          </a:xfrm>
          <a:prstGeom prst="rect">
            <a:avLst/>
          </a:prstGeom>
          <a:noFill/>
        </p:spPr>
        <p:txBody>
          <a:bodyPr wrap="square">
            <a:spAutoFit/>
          </a:bodyPr>
          <a:lstStyle/>
          <a:p>
            <a:pPr marL="638191" indent="-638191" algn="just">
              <a:lnSpc>
                <a:spcPct val="145000"/>
              </a:lnSpc>
              <a:spcBef>
                <a:spcPts val="0"/>
              </a:spcBef>
              <a:spcAft>
                <a:spcPts val="0"/>
              </a:spcAft>
            </a:pPr>
            <a:r>
              <a:rPr lang="en-US" altLang="ko-KR" sz="1886" kern="0" spc="85" dirty="0">
                <a:solidFill>
                  <a:srgbClr val="535B65"/>
                </a:solidFill>
                <a:latin typeface="Impact" panose="020B0806030902050204" pitchFamily="34" charset="0"/>
                <a:ea typeface="굴림" panose="020B0600000101010101" pitchFamily="50" charset="-127"/>
              </a:rPr>
              <a:t>  Ultra-high-rise Building </a:t>
            </a:r>
            <a:endParaRPr lang="en-US" altLang="ko-KR" sz="1320" kern="0" dirty="0">
              <a:solidFill>
                <a:srgbClr val="535B65"/>
              </a:solidFill>
              <a:latin typeface="Impact" panose="020B0806030902050204" pitchFamily="34" charset="0"/>
            </a:endParaRPr>
          </a:p>
        </p:txBody>
      </p:sp>
      <p:sp>
        <p:nvSpPr>
          <p:cNvPr id="27" name="내용 개체 틀 2">
            <a:extLst>
              <a:ext uri="{FF2B5EF4-FFF2-40B4-BE49-F238E27FC236}">
                <a16:creationId xmlns:a16="http://schemas.microsoft.com/office/drawing/2014/main" id="{6875357B-64AA-4F12-A7F0-58EFCF3682EB}"/>
              </a:ext>
            </a:extLst>
          </p:cNvPr>
          <p:cNvSpPr txBox="1">
            <a:spLocks/>
          </p:cNvSpPr>
          <p:nvPr/>
        </p:nvSpPr>
        <p:spPr bwMode="auto">
          <a:xfrm>
            <a:off x="496864" y="421435"/>
            <a:ext cx="8985207"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196338" indent="-196338" algn="l" defTabSz="983329" rtl="0" eaLnBrk="0" fontAlgn="base" latinLnBrk="1" hangingPunct="0">
              <a:spcBef>
                <a:spcPct val="20000"/>
              </a:spcBef>
              <a:spcAft>
                <a:spcPct val="0"/>
              </a:spcAft>
              <a:buClrTx/>
              <a:buFontTx/>
              <a:buNone/>
              <a:defRPr sz="2263" b="1" kern="1200" baseline="0">
                <a:solidFill>
                  <a:srgbClr val="C00000"/>
                </a:solidFill>
                <a:latin typeface="Arial" panose="020B0604020202020204" pitchFamily="34" charset="0"/>
                <a:ea typeface="HY견고딕" pitchFamily="18" charset="-127"/>
                <a:cs typeface="Arial" pitchFamily="34" charset="0"/>
              </a:defRPr>
            </a:lvl1pPr>
            <a:lvl2pPr marL="580475" indent="-196338" algn="l" defTabSz="983329" rtl="0" eaLnBrk="0" fontAlgn="base" latinLnBrk="1" hangingPunct="0">
              <a:spcBef>
                <a:spcPct val="20000"/>
              </a:spcBef>
              <a:spcAft>
                <a:spcPct val="0"/>
              </a:spcAft>
              <a:buFont typeface="Arial" charset="0"/>
              <a:buChar char="–"/>
              <a:defRPr sz="1697" b="0" kern="1200">
                <a:solidFill>
                  <a:schemeClr val="tx1"/>
                </a:solidFill>
                <a:latin typeface="맑은 고딕" pitchFamily="50" charset="-127"/>
                <a:ea typeface="맑은 고딕" pitchFamily="50" charset="-127"/>
                <a:cs typeface="+mn-cs"/>
              </a:defRPr>
            </a:lvl2pPr>
            <a:lvl3pPr marL="966320" indent="-198045" algn="l" defTabSz="983329" rtl="0" eaLnBrk="0" fontAlgn="base" latinLnBrk="1" hangingPunct="0">
              <a:spcBef>
                <a:spcPct val="20000"/>
              </a:spcBef>
              <a:spcAft>
                <a:spcPct val="0"/>
              </a:spcAft>
              <a:buFont typeface="Arial" charset="0"/>
              <a:buChar char="•"/>
              <a:defRPr sz="1508" b="0" kern="1200">
                <a:solidFill>
                  <a:schemeClr val="tx1"/>
                </a:solidFill>
                <a:latin typeface="맑은 고딕" pitchFamily="50" charset="-127"/>
                <a:ea typeface="맑은 고딕" pitchFamily="50" charset="-127"/>
                <a:cs typeface="+mn-cs"/>
              </a:defRPr>
            </a:lvl3pPr>
            <a:lvl4pPr marL="1350459" indent="-198045" algn="l" defTabSz="983329" rtl="0" eaLnBrk="0" fontAlgn="base" latinLnBrk="1" hangingPunct="0">
              <a:spcBef>
                <a:spcPct val="20000"/>
              </a:spcBef>
              <a:spcAft>
                <a:spcPct val="0"/>
              </a:spcAft>
              <a:buFont typeface="Wingdings" pitchFamily="2" charset="2"/>
              <a:buChar char="Ø"/>
              <a:defRPr sz="1320" b="0" kern="1200">
                <a:solidFill>
                  <a:schemeClr val="tx1"/>
                </a:solidFill>
                <a:latin typeface="맑은 고딕" pitchFamily="50" charset="-127"/>
                <a:ea typeface="맑은 고딕" pitchFamily="50" charset="-127"/>
                <a:cs typeface="+mn-cs"/>
              </a:defRPr>
            </a:lvl4pPr>
            <a:lvl5pPr marL="1734596" indent="-187801" algn="l" defTabSz="983329" rtl="0" eaLnBrk="0" fontAlgn="base" latinLnBrk="1" hangingPunct="0">
              <a:spcBef>
                <a:spcPct val="20000"/>
              </a:spcBef>
              <a:spcAft>
                <a:spcPct val="0"/>
              </a:spcAft>
              <a:buFont typeface="Arial" charset="0"/>
              <a:buChar char="»"/>
              <a:defRPr sz="1320" b="0" kern="1200">
                <a:solidFill>
                  <a:schemeClr val="tx1"/>
                </a:solidFill>
                <a:latin typeface="맑은 고딕" pitchFamily="50" charset="-127"/>
                <a:ea typeface="맑은 고딕" pitchFamily="50" charset="-127"/>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r>
              <a:rPr kumimoji="0" lang="en-US" altLang="ko-KR" sz="2400" dirty="0"/>
              <a:t>Ⅰ. Introduction</a:t>
            </a:r>
            <a:endParaRPr kumimoji="0" lang="ko-KR" altLang="en-US" sz="2400" dirty="0"/>
          </a:p>
        </p:txBody>
      </p:sp>
    </p:spTree>
    <p:extLst>
      <p:ext uri="{BB962C8B-B14F-4D97-AF65-F5344CB8AC3E}">
        <p14:creationId xmlns:p14="http://schemas.microsoft.com/office/powerpoint/2010/main" val="57358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28318" y="1692275"/>
            <a:ext cx="9807244" cy="5664300"/>
          </a:xfrm>
        </p:spPr>
        <p:txBody>
          <a:bodyPr/>
          <a:lstStyle/>
          <a:p>
            <a:r>
              <a:rPr lang="en-US" altLang="ko-KR" sz="1800" b="1" dirty="0">
                <a:solidFill>
                  <a:schemeClr val="tx1">
                    <a:lumMod val="95000"/>
                    <a:lumOff val="5000"/>
                  </a:schemeClr>
                </a:solidFill>
                <a:latin typeface="Arial" panose="020B0604020202020204" pitchFamily="34" charset="0"/>
                <a:ea typeface="Noto Sans Korean Bold" panose="020B0800000000000000" pitchFamily="34" charset="-127"/>
                <a:cs typeface="Arial" panose="020B0604020202020204" pitchFamily="34" charset="0"/>
              </a:rPr>
              <a:t>Korea, One of the World`s Least Developed Countries (LDC) about 70 years ago</a:t>
            </a:r>
            <a:endParaRPr lang="en-US" altLang="ko-KR" sz="1800" dirty="0"/>
          </a:p>
          <a:p>
            <a:pPr lvl="1"/>
            <a:r>
              <a:rPr lang="en-US" altLang="ko-KR" sz="1600" dirty="0">
                <a:solidFill>
                  <a:schemeClr val="tx1"/>
                </a:solidFill>
                <a:latin typeface="Arial" panose="020B0604020202020204" pitchFamily="34" charset="0"/>
                <a:cs typeface="Arial" panose="020B0604020202020204" pitchFamily="34" charset="0"/>
              </a:rPr>
              <a:t>Became a new sovereign state in 1945 but divided into South and North</a:t>
            </a:r>
            <a:endParaRPr lang="en-US" altLang="ko-KR" sz="1600" dirty="0"/>
          </a:p>
          <a:p>
            <a:pPr lvl="2"/>
            <a:r>
              <a:rPr lang="en-US" altLang="ko-KR" sz="1400" kern="100" dirty="0">
                <a:solidFill>
                  <a:srgbClr val="000000"/>
                </a:solidFill>
                <a:effectLst/>
                <a:latin typeface="Arial" panose="020B0604020202020204" pitchFamily="34" charset="0"/>
                <a:ea typeface="맑은 고딕" panose="020B0503020000020004" pitchFamily="50" charset="-127"/>
              </a:rPr>
              <a:t>The Korean War(1950.06~1953.07): All industries were ruined and depended on foreign aid</a:t>
            </a:r>
            <a:endParaRPr lang="en-US" altLang="ko-KR" sz="1400" kern="0" dirty="0">
              <a:solidFill>
                <a:srgbClr val="000000"/>
              </a:solidFill>
              <a:effectLst/>
              <a:latin typeface="바탕" panose="02030600000101010101" pitchFamily="18" charset="-127"/>
            </a:endParaRPr>
          </a:p>
          <a:p>
            <a:pPr lvl="2"/>
            <a:r>
              <a:rPr lang="en-US" altLang="ko-KR" sz="1400" dirty="0"/>
              <a:t>About 60 years ago, in Korea, per capita GNI was less than USD 100$, and many people were suffering from hunger</a:t>
            </a:r>
          </a:p>
          <a:p>
            <a:pPr lvl="1"/>
            <a:r>
              <a:rPr lang="en-US" altLang="ko-KR" sz="1600" dirty="0"/>
              <a:t>Rapid Industrialization since the 1960s</a:t>
            </a:r>
          </a:p>
          <a:p>
            <a:pPr lvl="2"/>
            <a:r>
              <a:rPr lang="en-US" altLang="ko-KR" sz="1400" dirty="0"/>
              <a:t>The industrialization has begun since 1961, characterized by the “</a:t>
            </a:r>
            <a:r>
              <a:rPr lang="en-US" altLang="ko-KR" sz="1400" dirty="0" err="1"/>
              <a:t>Ppalli</a:t>
            </a:r>
            <a:r>
              <a:rPr lang="en-US" altLang="ko-KR" sz="1400" dirty="0"/>
              <a:t> </a:t>
            </a:r>
            <a:r>
              <a:rPr lang="en-US" altLang="ko-KR" sz="1400" dirty="0" err="1"/>
              <a:t>Ppalli</a:t>
            </a:r>
            <a:r>
              <a:rPr lang="en-US" altLang="ko-KR" sz="1400" dirty="0"/>
              <a:t> (quickly &amp; quickly)" and the "New Village Movement"</a:t>
            </a:r>
          </a:p>
          <a:p>
            <a:pPr lvl="2"/>
            <a:r>
              <a:rPr lang="en-US" altLang="ko-KR" sz="1400" dirty="0"/>
              <a:t>Driving Force: People (education and diligence) + Technocrat (passion and leadership)</a:t>
            </a:r>
          </a:p>
          <a:p>
            <a:pPr lvl="2"/>
            <a:r>
              <a:rPr lang="en-US" altLang="ko-KR" sz="1400" dirty="0"/>
              <a:t>It took about 35 years to be a member of OECD (1996)</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sz="2400" dirty="0"/>
              <a:t>Ⅰ. Introduction</a:t>
            </a:r>
            <a:endParaRPr lang="ko-KR" altLang="en-US" sz="2400" dirty="0"/>
          </a:p>
        </p:txBody>
      </p:sp>
      <p:grpSp>
        <p:nvGrpSpPr>
          <p:cNvPr id="4" name="Group 13">
            <a:extLst>
              <a:ext uri="{FF2B5EF4-FFF2-40B4-BE49-F238E27FC236}">
                <a16:creationId xmlns:a16="http://schemas.microsoft.com/office/drawing/2014/main" id="{F373EED5-72C7-4B14-B208-3A15B0A9E4BC}"/>
              </a:ext>
            </a:extLst>
          </p:cNvPr>
          <p:cNvGrpSpPr/>
          <p:nvPr/>
        </p:nvGrpSpPr>
        <p:grpSpPr>
          <a:xfrm>
            <a:off x="406411" y="1103876"/>
            <a:ext cx="7803048" cy="516515"/>
            <a:chOff x="430907" y="1216704"/>
            <a:chExt cx="5709123" cy="486548"/>
          </a:xfrm>
        </p:grpSpPr>
        <p:sp>
          <p:nvSpPr>
            <p:cNvPr id="5" name="모서리가 둥근 직사각형 16">
              <a:extLst>
                <a:ext uri="{FF2B5EF4-FFF2-40B4-BE49-F238E27FC236}">
                  <a16:creationId xmlns:a16="http://schemas.microsoft.com/office/drawing/2014/main" id="{42500608-13ED-49C0-A60B-115490C229B4}"/>
                </a:ext>
              </a:extLst>
            </p:cNvPr>
            <p:cNvSpPr/>
            <p:nvPr/>
          </p:nvSpPr>
          <p:spPr>
            <a:xfrm>
              <a:off x="430908" y="1216704"/>
              <a:ext cx="5709122" cy="486548"/>
            </a:xfrm>
            <a:prstGeom prst="roundRect">
              <a:avLst>
                <a:gd name="adj" fmla="val 6500"/>
              </a:avLst>
            </a:prstGeom>
            <a:solidFill>
              <a:srgbClr val="FFC000">
                <a:alpha val="88000"/>
              </a:srgbClr>
            </a:solid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000" b="1" dirty="0">
                  <a:solidFill>
                    <a:schemeClr val="tx1">
                      <a:lumMod val="95000"/>
                      <a:lumOff val="5000"/>
                    </a:schemeClr>
                  </a:solidFill>
                  <a:latin typeface="Arial" panose="020B0604020202020204" pitchFamily="34" charset="0"/>
                  <a:ea typeface="Noto Sans Korean Bold" panose="020B0800000000000000" pitchFamily="34" charset="-127"/>
                  <a:cs typeface="Arial" panose="020B0604020202020204" pitchFamily="34" charset="0"/>
                </a:rPr>
                <a:t>Construction Industry and Economic Development in Korea</a:t>
              </a:r>
            </a:p>
          </p:txBody>
        </p:sp>
        <p:sp>
          <p:nvSpPr>
            <p:cNvPr id="6" name="Flowchart: Delay 12">
              <a:extLst>
                <a:ext uri="{FF2B5EF4-FFF2-40B4-BE49-F238E27FC236}">
                  <a16:creationId xmlns:a16="http://schemas.microsoft.com/office/drawing/2014/main" id="{1810F218-BB9E-456D-88EC-7CDA5E1DA0B5}"/>
                </a:ext>
              </a:extLst>
            </p:cNvPr>
            <p:cNvSpPr/>
            <p:nvPr/>
          </p:nvSpPr>
          <p:spPr>
            <a:xfrm>
              <a:off x="430907" y="1216704"/>
              <a:ext cx="236605" cy="486548"/>
            </a:xfrm>
            <a:prstGeom prst="flowChartDelay">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80"/>
            </a:p>
          </p:txBody>
        </p:sp>
      </p:grpSp>
      <p:pic>
        <p:nvPicPr>
          <p:cNvPr id="7" name="그림 6">
            <a:extLst>
              <a:ext uri="{FF2B5EF4-FFF2-40B4-BE49-F238E27FC236}">
                <a16:creationId xmlns:a16="http://schemas.microsoft.com/office/drawing/2014/main" id="{84466C48-3609-4451-8BCE-18F14FAD55CF}"/>
              </a:ext>
            </a:extLst>
          </p:cNvPr>
          <p:cNvPicPr>
            <a:picLocks noChangeAspect="1"/>
          </p:cNvPicPr>
          <p:nvPr/>
        </p:nvPicPr>
        <p:blipFill>
          <a:blip r:embed="rId2"/>
          <a:stretch>
            <a:fillRect/>
          </a:stretch>
        </p:blipFill>
        <p:spPr>
          <a:xfrm>
            <a:off x="404127" y="4647096"/>
            <a:ext cx="9185178" cy="2733935"/>
          </a:xfrm>
          <a:prstGeom prst="rect">
            <a:avLst/>
          </a:prstGeom>
        </p:spPr>
      </p:pic>
      <p:sp>
        <p:nvSpPr>
          <p:cNvPr id="8" name="Rectangle 1240" descr="있는줄몰랐네-63">
            <a:extLst>
              <a:ext uri="{FF2B5EF4-FFF2-40B4-BE49-F238E27FC236}">
                <a16:creationId xmlns:a16="http://schemas.microsoft.com/office/drawing/2014/main" id="{819AA234-5848-4A0D-BF97-9172DEA816D1}"/>
              </a:ext>
            </a:extLst>
          </p:cNvPr>
          <p:cNvSpPr>
            <a:spLocks noChangeArrowheads="1"/>
          </p:cNvSpPr>
          <p:nvPr/>
        </p:nvSpPr>
        <p:spPr bwMode="gray">
          <a:xfrm>
            <a:off x="1199243" y="4373742"/>
            <a:ext cx="7489178" cy="314327"/>
          </a:xfrm>
          <a:prstGeom prst="rect">
            <a:avLst/>
          </a:prstGeom>
          <a:noFill/>
        </p:spPr>
        <p:txBody>
          <a:bodyPr wrap="square" lIns="0" tIns="0" rIns="0" bIns="0" rtlCol="0" anchor="ctr">
            <a:noAutofit/>
            <a:scene3d>
              <a:camera prst="orthographicFront"/>
              <a:lightRig rig="threePt" dir="t"/>
            </a:scene3d>
            <a:sp3d>
              <a:bevelT w="1270" h="1270"/>
              <a:bevelB w="1270" h="1270"/>
            </a:sp3d>
          </a:bodyPr>
          <a:lstStyle/>
          <a:p>
            <a:pPr marL="140665" indent="-140665">
              <a:lnSpc>
                <a:spcPts val="1886"/>
              </a:lnSpc>
              <a:spcBef>
                <a:spcPts val="189"/>
              </a:spcBef>
              <a:spcAft>
                <a:spcPts val="189"/>
              </a:spcAft>
              <a:buSzPct val="85000"/>
            </a:pPr>
            <a:r>
              <a:rPr lang="en-US" altLang="ko-KR" sz="1400" dirty="0">
                <a:latin typeface="Times New Roman" panose="02020603050405020304" pitchFamily="18" charset="0"/>
                <a:ea typeface="굴림" panose="020B0600000101010101" pitchFamily="50" charset="-127"/>
                <a:cs typeface="Times New Roman" panose="02020603050405020304" pitchFamily="18" charset="0"/>
              </a:rPr>
              <a:t>■ </a:t>
            </a:r>
            <a:r>
              <a:rPr lang="en-US" altLang="ko-KR" sz="1400" dirty="0">
                <a:latin typeface="Arial" panose="020B0604020202020204" pitchFamily="34" charset="0"/>
                <a:ea typeface="굴림" panose="020B0600000101010101" pitchFamily="50" charset="-127"/>
                <a:cs typeface="Arial" panose="020B0604020202020204" pitchFamily="34" charset="0"/>
              </a:rPr>
              <a:t>Changes in per capita GNI (Gross National Income) after Korea’s industrialization</a:t>
            </a:r>
            <a:endParaRPr lang="ko-KR" altLang="en-US" sz="1400" dirty="0">
              <a:latin typeface="Arial" panose="020B0604020202020204" pitchFamily="34"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8374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28318" y="1692275"/>
            <a:ext cx="9807244" cy="5664300"/>
          </a:xfrm>
        </p:spPr>
        <p:txBody>
          <a:bodyPr/>
          <a:lstStyle/>
          <a:p>
            <a:r>
              <a:rPr lang="en-US" altLang="ko-KR" sz="1800" b="1" dirty="0">
                <a:solidFill>
                  <a:schemeClr val="tx1">
                    <a:lumMod val="95000"/>
                    <a:lumOff val="5000"/>
                  </a:schemeClr>
                </a:solidFill>
                <a:latin typeface="Arial" panose="020B0604020202020204" pitchFamily="34" charset="0"/>
                <a:ea typeface="Noto Sans Korean Bold" panose="020B0800000000000000" pitchFamily="34" charset="-127"/>
                <a:cs typeface="Arial" panose="020B0604020202020204" pitchFamily="34" charset="0"/>
              </a:rPr>
              <a:t>Construction Industry as a Key Contributor to Korean Industrialization</a:t>
            </a:r>
            <a:endParaRPr lang="en-US" altLang="ko-KR" sz="1800" dirty="0"/>
          </a:p>
          <a:p>
            <a:pPr lvl="1"/>
            <a:r>
              <a:rPr lang="en-US" altLang="ko-KR" sz="1600" dirty="0">
                <a:solidFill>
                  <a:schemeClr val="tx1"/>
                </a:solidFill>
                <a:latin typeface="Arial" panose="020B0604020202020204" pitchFamily="34" charset="0"/>
                <a:cs typeface="Arial" panose="020B0604020202020204" pitchFamily="34" charset="0"/>
              </a:rPr>
              <a:t>Korea had invested extensively in various infrastructure with the start of industrialization</a:t>
            </a:r>
          </a:p>
          <a:p>
            <a:pPr lvl="2"/>
            <a:r>
              <a:rPr lang="en-US" altLang="ko-KR" sz="1400" dirty="0">
                <a:solidFill>
                  <a:schemeClr val="tx1"/>
                </a:solidFill>
                <a:latin typeface="Arial" panose="020B0604020202020204" pitchFamily="34" charset="0"/>
                <a:cs typeface="Arial" panose="020B0604020202020204" pitchFamily="34" charset="0"/>
              </a:rPr>
              <a:t>Roads, railways, airports, ports, electricity, steel, etc.</a:t>
            </a:r>
          </a:p>
          <a:p>
            <a:pPr lvl="2"/>
            <a:r>
              <a:rPr lang="en-US" altLang="ko-KR" sz="1400" dirty="0" err="1">
                <a:solidFill>
                  <a:schemeClr val="tx1"/>
                </a:solidFill>
                <a:latin typeface="Arial" panose="020B0604020202020204" pitchFamily="34" charset="0"/>
                <a:cs typeface="Arial" panose="020B0604020202020204" pitchFamily="34" charset="0"/>
              </a:rPr>
              <a:t>Gyeong</a:t>
            </a:r>
            <a:r>
              <a:rPr lang="en-US" altLang="ko-KR" sz="1400" dirty="0">
                <a:solidFill>
                  <a:schemeClr val="tx1"/>
                </a:solidFill>
                <a:latin typeface="Arial" panose="020B0604020202020204" pitchFamily="34" charset="0"/>
                <a:cs typeface="Arial" panose="020B0604020202020204" pitchFamily="34" charset="0"/>
              </a:rPr>
              <a:t>-Bu Expressway (`68.2.1 ~ `70.7.7): Seoul-Busan 416.05km, by Korean own technology</a:t>
            </a:r>
          </a:p>
          <a:p>
            <a:pPr lvl="1"/>
            <a:r>
              <a:rPr lang="en-US" altLang="ko-KR" sz="1600" dirty="0">
                <a:solidFill>
                  <a:schemeClr val="tx1"/>
                </a:solidFill>
                <a:latin typeface="Arial" panose="020B0604020202020204" pitchFamily="34" charset="0"/>
                <a:cs typeface="Arial" panose="020B0604020202020204" pitchFamily="34" charset="0"/>
              </a:rPr>
              <a:t>Construction has been a key sector for national economy during industrialization </a:t>
            </a:r>
          </a:p>
          <a:p>
            <a:pPr lvl="2"/>
            <a:r>
              <a:rPr lang="en-US" altLang="ko-KR" sz="1400" dirty="0">
                <a:solidFill>
                  <a:schemeClr val="tx1"/>
                </a:solidFill>
                <a:latin typeface="Arial" panose="020B0604020202020204" pitchFamily="34" charset="0"/>
                <a:cs typeface="Arial" panose="020B0604020202020204" pitchFamily="34" charset="0"/>
              </a:rPr>
              <a:t>In 70s-80s, construction industry grew rapidly with expansion of the Middle-East market, </a:t>
            </a:r>
          </a:p>
          <a:p>
            <a:pPr lvl="2"/>
            <a:r>
              <a:rPr lang="en-US" altLang="ko-KR" sz="1400" dirty="0">
                <a:solidFill>
                  <a:schemeClr val="tx1"/>
                </a:solidFill>
                <a:latin typeface="Arial" panose="020B0604020202020204" pitchFamily="34" charset="0"/>
                <a:cs typeface="Arial" panose="020B0604020202020204" pitchFamily="34" charset="0"/>
              </a:rPr>
              <a:t>Construction industry’s contribution to national economy reached to 21% of GNP in `90s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sz="2400" dirty="0"/>
              <a:t>Ⅰ. Introduction</a:t>
            </a:r>
            <a:endParaRPr lang="ko-KR" altLang="en-US" sz="2400" dirty="0"/>
          </a:p>
        </p:txBody>
      </p:sp>
      <p:grpSp>
        <p:nvGrpSpPr>
          <p:cNvPr id="4" name="Group 13">
            <a:extLst>
              <a:ext uri="{FF2B5EF4-FFF2-40B4-BE49-F238E27FC236}">
                <a16:creationId xmlns:a16="http://schemas.microsoft.com/office/drawing/2014/main" id="{F373EED5-72C7-4B14-B208-3A15B0A9E4BC}"/>
              </a:ext>
            </a:extLst>
          </p:cNvPr>
          <p:cNvGrpSpPr/>
          <p:nvPr/>
        </p:nvGrpSpPr>
        <p:grpSpPr>
          <a:xfrm>
            <a:off x="406411" y="1103876"/>
            <a:ext cx="7803048" cy="516515"/>
            <a:chOff x="430907" y="1216704"/>
            <a:chExt cx="5709123" cy="486548"/>
          </a:xfrm>
        </p:grpSpPr>
        <p:sp>
          <p:nvSpPr>
            <p:cNvPr id="5" name="모서리가 둥근 직사각형 16">
              <a:extLst>
                <a:ext uri="{FF2B5EF4-FFF2-40B4-BE49-F238E27FC236}">
                  <a16:creationId xmlns:a16="http://schemas.microsoft.com/office/drawing/2014/main" id="{42500608-13ED-49C0-A60B-115490C229B4}"/>
                </a:ext>
              </a:extLst>
            </p:cNvPr>
            <p:cNvSpPr/>
            <p:nvPr/>
          </p:nvSpPr>
          <p:spPr>
            <a:xfrm>
              <a:off x="430908" y="1216704"/>
              <a:ext cx="5709122" cy="486548"/>
            </a:xfrm>
            <a:prstGeom prst="roundRect">
              <a:avLst>
                <a:gd name="adj" fmla="val 6500"/>
              </a:avLst>
            </a:prstGeom>
            <a:solidFill>
              <a:srgbClr val="FFC000">
                <a:alpha val="88000"/>
              </a:srgbClr>
            </a:solidFill>
            <a:ln w="190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2000" b="1" dirty="0">
                  <a:solidFill>
                    <a:schemeClr val="tx1">
                      <a:lumMod val="95000"/>
                      <a:lumOff val="5000"/>
                    </a:schemeClr>
                  </a:solidFill>
                  <a:latin typeface="Arial" panose="020B0604020202020204" pitchFamily="34" charset="0"/>
                  <a:ea typeface="Noto Sans Korean Bold" panose="020B0800000000000000" pitchFamily="34" charset="-127"/>
                  <a:cs typeface="Arial" panose="020B0604020202020204" pitchFamily="34" charset="0"/>
                </a:rPr>
                <a:t>Construction Industry and Economic Development in Korea</a:t>
              </a:r>
            </a:p>
          </p:txBody>
        </p:sp>
        <p:sp>
          <p:nvSpPr>
            <p:cNvPr id="6" name="Flowchart: Delay 12">
              <a:extLst>
                <a:ext uri="{FF2B5EF4-FFF2-40B4-BE49-F238E27FC236}">
                  <a16:creationId xmlns:a16="http://schemas.microsoft.com/office/drawing/2014/main" id="{1810F218-BB9E-456D-88EC-7CDA5E1DA0B5}"/>
                </a:ext>
              </a:extLst>
            </p:cNvPr>
            <p:cNvSpPr/>
            <p:nvPr/>
          </p:nvSpPr>
          <p:spPr>
            <a:xfrm>
              <a:off x="430907" y="1216704"/>
              <a:ext cx="236605" cy="486548"/>
            </a:xfrm>
            <a:prstGeom prst="flowChartDelay">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980"/>
            </a:p>
          </p:txBody>
        </p:sp>
      </p:grpSp>
      <p:sp>
        <p:nvSpPr>
          <p:cNvPr id="9" name="TextBox 8">
            <a:extLst>
              <a:ext uri="{FF2B5EF4-FFF2-40B4-BE49-F238E27FC236}">
                <a16:creationId xmlns:a16="http://schemas.microsoft.com/office/drawing/2014/main" id="{0E45C61A-BB1B-4024-A183-D4179551BA42}"/>
              </a:ext>
            </a:extLst>
          </p:cNvPr>
          <p:cNvSpPr txBox="1"/>
          <p:nvPr/>
        </p:nvSpPr>
        <p:spPr>
          <a:xfrm>
            <a:off x="5086928" y="6934656"/>
            <a:ext cx="3824099" cy="276999"/>
          </a:xfrm>
          <a:prstGeom prst="rect">
            <a:avLst/>
          </a:prstGeom>
          <a:noFill/>
        </p:spPr>
        <p:txBody>
          <a:bodyPr wrap="square" rtlCol="0">
            <a:spAutoFit/>
          </a:bodyPr>
          <a:lstStyle/>
          <a:p>
            <a:pPr algn="ctr" defTabSz="431048" fontAlgn="auto" latinLnBrk="0">
              <a:spcBef>
                <a:spcPts val="0"/>
              </a:spcBef>
              <a:spcAft>
                <a:spcPts val="0"/>
              </a:spcAft>
              <a:defRPr/>
            </a:pPr>
            <a:r>
              <a:rPr kumimoji="0" lang="ko-KR" altLang="en-US" sz="1200" kern="0" dirty="0">
                <a:solidFill>
                  <a:prstClr val="black"/>
                </a:solidFill>
                <a:latin typeface="Arial" panose="020B0604020202020204" pitchFamily="34" charset="0"/>
                <a:cs typeface="Arial" panose="020B0604020202020204" pitchFamily="34" charset="0"/>
              </a:rPr>
              <a:t>▲ </a:t>
            </a:r>
            <a:r>
              <a:rPr kumimoji="0" lang="en-US" altLang="ko-KR" sz="1200" kern="0" dirty="0">
                <a:solidFill>
                  <a:prstClr val="black"/>
                </a:solidFill>
                <a:latin typeface="Arial" panose="020B0604020202020204" pitchFamily="34" charset="0"/>
                <a:cs typeface="Arial" panose="020B0604020202020204" pitchFamily="34" charset="0"/>
              </a:rPr>
              <a:t>Construction Investment &amp; Percentage of GDP</a:t>
            </a:r>
            <a:endParaRPr kumimoji="0" lang="ko-KR" altLang="en-US" sz="1200" kern="0" dirty="0">
              <a:solidFill>
                <a:prstClr val="black"/>
              </a:solidFill>
              <a:latin typeface="Arial" panose="020B0604020202020204" pitchFamily="34" charset="0"/>
              <a:cs typeface="Arial" panose="020B0604020202020204" pitchFamily="34" charset="0"/>
            </a:endParaRPr>
          </a:p>
        </p:txBody>
      </p:sp>
      <p:grpSp>
        <p:nvGrpSpPr>
          <p:cNvPr id="10" name="그룹 9">
            <a:extLst>
              <a:ext uri="{FF2B5EF4-FFF2-40B4-BE49-F238E27FC236}">
                <a16:creationId xmlns:a16="http://schemas.microsoft.com/office/drawing/2014/main" id="{F5D60683-90BD-4F8C-A816-CC434EF8A12E}"/>
              </a:ext>
            </a:extLst>
          </p:cNvPr>
          <p:cNvGrpSpPr/>
          <p:nvPr/>
        </p:nvGrpSpPr>
        <p:grpSpPr>
          <a:xfrm>
            <a:off x="406551" y="3983163"/>
            <a:ext cx="4365196" cy="3228494"/>
            <a:chOff x="431179" y="3522518"/>
            <a:chExt cx="4356434" cy="3188002"/>
          </a:xfrm>
        </p:grpSpPr>
        <p:pic>
          <p:nvPicPr>
            <p:cNvPr id="11" name="그림 10">
              <a:extLst>
                <a:ext uri="{FF2B5EF4-FFF2-40B4-BE49-F238E27FC236}">
                  <a16:creationId xmlns:a16="http://schemas.microsoft.com/office/drawing/2014/main" id="{D47495CF-56F9-4BD5-B050-8BCF41DF4456}"/>
                </a:ext>
              </a:extLst>
            </p:cNvPr>
            <p:cNvPicPr>
              <a:picLocks noChangeAspect="1"/>
            </p:cNvPicPr>
            <p:nvPr/>
          </p:nvPicPr>
          <p:blipFill>
            <a:blip r:embed="rId2"/>
            <a:stretch>
              <a:fillRect/>
            </a:stretch>
          </p:blipFill>
          <p:spPr>
            <a:xfrm>
              <a:off x="733422" y="3522518"/>
              <a:ext cx="4054191" cy="2982736"/>
            </a:xfrm>
            <a:prstGeom prst="rect">
              <a:avLst/>
            </a:prstGeom>
          </p:spPr>
        </p:pic>
        <p:sp>
          <p:nvSpPr>
            <p:cNvPr id="12" name="TextBox 11">
              <a:extLst>
                <a:ext uri="{FF2B5EF4-FFF2-40B4-BE49-F238E27FC236}">
                  <a16:creationId xmlns:a16="http://schemas.microsoft.com/office/drawing/2014/main" id="{D30B1A72-5BC1-4C7F-9395-27367376D982}"/>
                </a:ext>
              </a:extLst>
            </p:cNvPr>
            <p:cNvSpPr txBox="1"/>
            <p:nvPr/>
          </p:nvSpPr>
          <p:spPr>
            <a:xfrm>
              <a:off x="709674" y="6436995"/>
              <a:ext cx="3816424" cy="273525"/>
            </a:xfrm>
            <a:prstGeom prst="rect">
              <a:avLst/>
            </a:prstGeom>
            <a:noFill/>
          </p:spPr>
          <p:txBody>
            <a:bodyPr wrap="square" rtlCol="0">
              <a:spAutoFit/>
            </a:bodyPr>
            <a:lstStyle/>
            <a:p>
              <a:pPr algn="ctr" defTabSz="431048" fontAlgn="auto" latinLnBrk="0">
                <a:spcBef>
                  <a:spcPts val="0"/>
                </a:spcBef>
                <a:spcAft>
                  <a:spcPts val="0"/>
                </a:spcAft>
                <a:defRPr/>
              </a:pPr>
              <a:r>
                <a:rPr kumimoji="0" lang="ko-KR" altLang="en-US" sz="1200" kern="0" dirty="0">
                  <a:solidFill>
                    <a:prstClr val="black"/>
                  </a:solidFill>
                  <a:latin typeface="Arial" panose="020B0604020202020204" pitchFamily="34" charset="0"/>
                  <a:cs typeface="Arial" panose="020B0604020202020204" pitchFamily="34" charset="0"/>
                </a:rPr>
                <a:t>▲ </a:t>
              </a:r>
              <a:r>
                <a:rPr kumimoji="0" lang="en-US" altLang="ko-KR" sz="1200" kern="0" dirty="0">
                  <a:solidFill>
                    <a:prstClr val="black"/>
                  </a:solidFill>
                  <a:latin typeface="Arial" panose="020B0604020202020204" pitchFamily="34" charset="0"/>
                  <a:cs typeface="Arial" panose="020B0604020202020204" pitchFamily="34" charset="0"/>
                </a:rPr>
                <a:t>Value of Overseas Construction Contracts</a:t>
              </a:r>
              <a:endParaRPr kumimoji="0" lang="ko-KR" altLang="en-US" sz="1200" kern="0" dirty="0">
                <a:solidFill>
                  <a:prstClr val="black"/>
                </a:solidFill>
                <a:latin typeface="Arial" panose="020B0604020202020204" pitchFamily="34" charset="0"/>
                <a:cs typeface="Arial" panose="020B0604020202020204" pitchFamily="34" charset="0"/>
              </a:endParaRPr>
            </a:p>
          </p:txBody>
        </p:sp>
        <p:sp>
          <p:nvSpPr>
            <p:cNvPr id="13" name="타원 12">
              <a:extLst>
                <a:ext uri="{FF2B5EF4-FFF2-40B4-BE49-F238E27FC236}">
                  <a16:creationId xmlns:a16="http://schemas.microsoft.com/office/drawing/2014/main" id="{2519A1EB-F989-4BB4-91CB-D71E17EB9C51}"/>
                </a:ext>
              </a:extLst>
            </p:cNvPr>
            <p:cNvSpPr/>
            <p:nvPr/>
          </p:nvSpPr>
          <p:spPr>
            <a:xfrm>
              <a:off x="1860739" y="5604176"/>
              <a:ext cx="508957" cy="405452"/>
            </a:xfrm>
            <a:prstGeom prst="ellipse">
              <a:avLst/>
            </a:prstGeom>
            <a:noFill/>
            <a:ln w="28575" cap="flat" cmpd="sng" algn="ctr">
              <a:solidFill>
                <a:srgbClr val="FF0000"/>
              </a:solidFill>
              <a:prstDash val="solid"/>
              <a:miter lim="800000"/>
            </a:ln>
            <a:effectLst/>
          </p:spPr>
          <p:txBody>
            <a:bodyPr rtlCol="0" anchor="ctr"/>
            <a:lstStyle/>
            <a:p>
              <a:pPr algn="ctr" defTabSz="431048" fontAlgn="auto" latinLnBrk="0">
                <a:spcBef>
                  <a:spcPts val="0"/>
                </a:spcBef>
                <a:spcAft>
                  <a:spcPts val="0"/>
                </a:spcAft>
                <a:defRPr/>
              </a:pPr>
              <a:endParaRPr kumimoji="0" lang="ko-KR" altLang="en-US" sz="1200" kern="0" dirty="0">
                <a:solidFill>
                  <a:prstClr val="white"/>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7E4B759-BBE9-4AD5-827C-F7D7AE9F131E}"/>
                </a:ext>
              </a:extLst>
            </p:cNvPr>
            <p:cNvSpPr txBox="1"/>
            <p:nvPr/>
          </p:nvSpPr>
          <p:spPr>
            <a:xfrm rot="10800000">
              <a:off x="431179" y="4009568"/>
              <a:ext cx="368591" cy="2104621"/>
            </a:xfrm>
            <a:prstGeom prst="rect">
              <a:avLst/>
            </a:prstGeom>
            <a:noFill/>
          </p:spPr>
          <p:txBody>
            <a:bodyPr vert="eaVert" wrap="none" rtlCol="0">
              <a:spAutoFit/>
            </a:bodyPr>
            <a:lstStyle/>
            <a:p>
              <a:pPr defTabSz="431048" fontAlgn="auto" latinLnBrk="0">
                <a:spcBef>
                  <a:spcPts val="0"/>
                </a:spcBef>
                <a:spcAft>
                  <a:spcPts val="0"/>
                </a:spcAft>
                <a:defRPr/>
              </a:pPr>
              <a:r>
                <a:rPr kumimoji="0" lang="en-US" altLang="ko-KR" sz="1200" kern="0" dirty="0">
                  <a:solidFill>
                    <a:prstClr val="black"/>
                  </a:solidFill>
                  <a:latin typeface="Arial" panose="020B0604020202020204" pitchFamily="34" charset="0"/>
                  <a:ea typeface="굴림" panose="020B0600000101010101" pitchFamily="50" charset="-127"/>
                  <a:cs typeface="Arial" panose="020B0604020202020204" pitchFamily="34" charset="0"/>
                </a:rPr>
                <a:t>Value of Orders (USD, Billion)</a:t>
              </a:r>
              <a:endParaRPr kumimoji="0" lang="ko-KR" altLang="en-US" sz="1200" kern="0" dirty="0">
                <a:solidFill>
                  <a:prstClr val="black"/>
                </a:solidFill>
                <a:latin typeface="Arial" panose="020B0604020202020204" pitchFamily="34" charset="0"/>
                <a:ea typeface="굴림" panose="020B0600000101010101" pitchFamily="50" charset="-127"/>
                <a:cs typeface="Arial" panose="020B0604020202020204" pitchFamily="34" charset="0"/>
              </a:endParaRPr>
            </a:p>
          </p:txBody>
        </p:sp>
      </p:grpSp>
      <p:graphicFrame>
        <p:nvGraphicFramePr>
          <p:cNvPr id="15" name="차트 14">
            <a:extLst>
              <a:ext uri="{FF2B5EF4-FFF2-40B4-BE49-F238E27FC236}">
                <a16:creationId xmlns:a16="http://schemas.microsoft.com/office/drawing/2014/main" id="{5C59C45B-7DAC-46B6-AAA4-C32980FD92D6}"/>
              </a:ext>
            </a:extLst>
          </p:cNvPr>
          <p:cNvGraphicFramePr>
            <a:graphicFrameLocks/>
          </p:cNvGraphicFramePr>
          <p:nvPr/>
        </p:nvGraphicFramePr>
        <p:xfrm>
          <a:off x="5247752" y="3908159"/>
          <a:ext cx="4270908" cy="3029248"/>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A85E7048-8B61-4A2D-AA2A-D5B1B7B161CB}"/>
              </a:ext>
            </a:extLst>
          </p:cNvPr>
          <p:cNvSpPr txBox="1"/>
          <p:nvPr/>
        </p:nvSpPr>
        <p:spPr>
          <a:xfrm rot="10800000">
            <a:off x="4974774" y="4124902"/>
            <a:ext cx="369332" cy="2729273"/>
          </a:xfrm>
          <a:prstGeom prst="rect">
            <a:avLst/>
          </a:prstGeom>
          <a:noFill/>
        </p:spPr>
        <p:txBody>
          <a:bodyPr vert="eaVert" wrap="none" rtlCol="0">
            <a:spAutoFit/>
          </a:bodyPr>
          <a:lstStyle/>
          <a:p>
            <a:pPr defTabSz="431048" fontAlgn="auto" latinLnBrk="0">
              <a:spcBef>
                <a:spcPts val="0"/>
              </a:spcBef>
              <a:spcAft>
                <a:spcPts val="0"/>
              </a:spcAft>
              <a:defRPr/>
            </a:pPr>
            <a:r>
              <a:rPr kumimoji="0" lang="en-US" altLang="ko-KR" sz="1200" kern="0" dirty="0">
                <a:solidFill>
                  <a:prstClr val="black"/>
                </a:solidFill>
                <a:latin typeface="Arial" panose="020B0604020202020204" pitchFamily="34" charset="0"/>
                <a:ea typeface="굴림" panose="020B0600000101010101" pitchFamily="50" charset="-127"/>
                <a:cs typeface="Arial" panose="020B0604020202020204" pitchFamily="34" charset="0"/>
              </a:rPr>
              <a:t>Construction Investment (USD, Million]</a:t>
            </a:r>
            <a:endParaRPr kumimoji="0" lang="ko-KR" altLang="en-US" sz="1200" kern="0" dirty="0">
              <a:solidFill>
                <a:prstClr val="black"/>
              </a:solidFill>
              <a:latin typeface="Arial" panose="020B0604020202020204" pitchFamily="34" charset="0"/>
              <a:ea typeface="굴림" panose="020B0600000101010101" pitchFamily="50" charset="-127"/>
              <a:cs typeface="Arial" panose="020B0604020202020204" pitchFamily="34" charset="0"/>
            </a:endParaRPr>
          </a:p>
        </p:txBody>
      </p:sp>
      <p:sp>
        <p:nvSpPr>
          <p:cNvPr id="17" name="TextBox 16">
            <a:extLst>
              <a:ext uri="{FF2B5EF4-FFF2-40B4-BE49-F238E27FC236}">
                <a16:creationId xmlns:a16="http://schemas.microsoft.com/office/drawing/2014/main" id="{0F93D63E-7EC8-4020-A72E-D81C19756C96}"/>
              </a:ext>
            </a:extLst>
          </p:cNvPr>
          <p:cNvSpPr txBox="1"/>
          <p:nvPr/>
        </p:nvSpPr>
        <p:spPr>
          <a:xfrm rot="10800000">
            <a:off x="9367539" y="4701924"/>
            <a:ext cx="369332" cy="1706557"/>
          </a:xfrm>
          <a:prstGeom prst="rect">
            <a:avLst/>
          </a:prstGeom>
          <a:noFill/>
        </p:spPr>
        <p:txBody>
          <a:bodyPr vert="eaVert" wrap="none" rtlCol="0">
            <a:spAutoFit/>
          </a:bodyPr>
          <a:lstStyle/>
          <a:p>
            <a:pPr defTabSz="431048" fontAlgn="auto" latinLnBrk="0">
              <a:spcBef>
                <a:spcPts val="0"/>
              </a:spcBef>
              <a:spcAft>
                <a:spcPts val="0"/>
              </a:spcAft>
              <a:defRPr/>
            </a:pPr>
            <a:r>
              <a:rPr kumimoji="0" lang="en-US" altLang="ko-KR" sz="1200" kern="0" dirty="0">
                <a:solidFill>
                  <a:prstClr val="black"/>
                </a:solidFill>
                <a:latin typeface="Arial" panose="020B0604020202020204" pitchFamily="34" charset="0"/>
                <a:ea typeface="굴림" panose="020B0600000101010101" pitchFamily="50" charset="-127"/>
                <a:cs typeface="Arial" panose="020B0604020202020204" pitchFamily="34" charset="0"/>
              </a:rPr>
              <a:t>Percentage of GDP (%)</a:t>
            </a:r>
            <a:endParaRPr kumimoji="0" lang="ko-KR" altLang="en-US" sz="1200" kern="0" dirty="0">
              <a:solidFill>
                <a:prstClr val="black"/>
              </a:solidFill>
              <a:latin typeface="Arial" panose="020B0604020202020204" pitchFamily="34" charset="0"/>
              <a:ea typeface="굴림" panose="020B0600000101010101" pitchFamily="50" charset="-127"/>
              <a:cs typeface="Arial" panose="020B0604020202020204" pitchFamily="34" charset="0"/>
            </a:endParaRPr>
          </a:p>
        </p:txBody>
      </p:sp>
    </p:spTree>
    <p:extLst>
      <p:ext uri="{BB962C8B-B14F-4D97-AF65-F5344CB8AC3E}">
        <p14:creationId xmlns:p14="http://schemas.microsoft.com/office/powerpoint/2010/main" val="170250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13">
            <a:extLst>
              <a:ext uri="{FF2B5EF4-FFF2-40B4-BE49-F238E27FC236}">
                <a16:creationId xmlns:a16="http://schemas.microsoft.com/office/drawing/2014/main" id="{C0D2A318-D81E-4C64-A573-70A4358F2B33}"/>
              </a:ext>
            </a:extLst>
          </p:cNvPr>
          <p:cNvGrpSpPr/>
          <p:nvPr/>
        </p:nvGrpSpPr>
        <p:grpSpPr>
          <a:xfrm>
            <a:off x="406750" y="1161652"/>
            <a:ext cx="5033301" cy="458739"/>
            <a:chOff x="430907" y="1216704"/>
            <a:chExt cx="7077720" cy="486548"/>
          </a:xfrm>
        </p:grpSpPr>
        <p:sp>
          <p:nvSpPr>
            <p:cNvPr id="38" name="모서리가 둥근 직사각형 16">
              <a:extLst>
                <a:ext uri="{FF2B5EF4-FFF2-40B4-BE49-F238E27FC236}">
                  <a16:creationId xmlns:a16="http://schemas.microsoft.com/office/drawing/2014/main" id="{8F69FFEA-BDC7-45B8-B50E-58D0BB69F0DB}"/>
                </a:ext>
              </a:extLst>
            </p:cNvPr>
            <p:cNvSpPr/>
            <p:nvPr/>
          </p:nvSpPr>
          <p:spPr>
            <a:xfrm>
              <a:off x="430907" y="1216704"/>
              <a:ext cx="7077720"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  Definition of Construction Technology</a:t>
              </a:r>
            </a:p>
          </p:txBody>
        </p:sp>
        <p:sp>
          <p:nvSpPr>
            <p:cNvPr id="39" name="Flowchart: Delay 12">
              <a:extLst>
                <a:ext uri="{FF2B5EF4-FFF2-40B4-BE49-F238E27FC236}">
                  <a16:creationId xmlns:a16="http://schemas.microsoft.com/office/drawing/2014/main" id="{53972DE0-6533-4BD5-A980-F78A164D2BB4}"/>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sp>
        <p:nvSpPr>
          <p:cNvPr id="12" name="내용 개체 틀 2">
            <a:extLst>
              <a:ext uri="{FF2B5EF4-FFF2-40B4-BE49-F238E27FC236}">
                <a16:creationId xmlns:a16="http://schemas.microsoft.com/office/drawing/2014/main" id="{D2511695-ABD8-4081-B4C9-CA04E7247DE3}"/>
              </a:ext>
            </a:extLst>
          </p:cNvPr>
          <p:cNvSpPr txBox="1">
            <a:spLocks/>
          </p:cNvSpPr>
          <p:nvPr/>
        </p:nvSpPr>
        <p:spPr bwMode="auto">
          <a:xfrm>
            <a:off x="594630" y="463173"/>
            <a:ext cx="8262900"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196338" indent="-196338" algn="l" defTabSz="983329" rtl="0" eaLnBrk="0" fontAlgn="base" latinLnBrk="1" hangingPunct="0">
              <a:spcBef>
                <a:spcPct val="20000"/>
              </a:spcBef>
              <a:spcAft>
                <a:spcPct val="0"/>
              </a:spcAft>
              <a:buClrTx/>
              <a:buFontTx/>
              <a:buNone/>
              <a:defRPr sz="2263" b="1" kern="1200" baseline="0">
                <a:solidFill>
                  <a:srgbClr val="C00000"/>
                </a:solidFill>
                <a:latin typeface="Arial" panose="020B0604020202020204" pitchFamily="34" charset="0"/>
                <a:ea typeface="HY견고딕" pitchFamily="18" charset="-127"/>
                <a:cs typeface="Arial" pitchFamily="34" charset="0"/>
              </a:defRPr>
            </a:lvl1pPr>
            <a:lvl2pPr marL="580475" indent="-196338" algn="l" defTabSz="983329" rtl="0" eaLnBrk="0" fontAlgn="base" latinLnBrk="1" hangingPunct="0">
              <a:spcBef>
                <a:spcPct val="20000"/>
              </a:spcBef>
              <a:spcAft>
                <a:spcPct val="0"/>
              </a:spcAft>
              <a:buFont typeface="Arial" charset="0"/>
              <a:buChar char="–"/>
              <a:defRPr sz="1697" b="0" kern="1200">
                <a:solidFill>
                  <a:schemeClr val="tx1"/>
                </a:solidFill>
                <a:latin typeface="맑은 고딕" pitchFamily="50" charset="-127"/>
                <a:ea typeface="맑은 고딕" pitchFamily="50" charset="-127"/>
                <a:cs typeface="+mn-cs"/>
              </a:defRPr>
            </a:lvl2pPr>
            <a:lvl3pPr marL="966320" indent="-198045" algn="l" defTabSz="983329" rtl="0" eaLnBrk="0" fontAlgn="base" latinLnBrk="1" hangingPunct="0">
              <a:spcBef>
                <a:spcPct val="20000"/>
              </a:spcBef>
              <a:spcAft>
                <a:spcPct val="0"/>
              </a:spcAft>
              <a:buFont typeface="Arial" charset="0"/>
              <a:buChar char="•"/>
              <a:defRPr sz="1508" b="0" kern="1200">
                <a:solidFill>
                  <a:schemeClr val="tx1"/>
                </a:solidFill>
                <a:latin typeface="맑은 고딕" pitchFamily="50" charset="-127"/>
                <a:ea typeface="맑은 고딕" pitchFamily="50" charset="-127"/>
                <a:cs typeface="+mn-cs"/>
              </a:defRPr>
            </a:lvl3pPr>
            <a:lvl4pPr marL="1350459" indent="-198045" algn="l" defTabSz="983329" rtl="0" eaLnBrk="0" fontAlgn="base" latinLnBrk="1" hangingPunct="0">
              <a:spcBef>
                <a:spcPct val="20000"/>
              </a:spcBef>
              <a:spcAft>
                <a:spcPct val="0"/>
              </a:spcAft>
              <a:buFont typeface="Wingdings" pitchFamily="2" charset="2"/>
              <a:buChar char="Ø"/>
              <a:defRPr sz="1320" b="0" kern="1200">
                <a:solidFill>
                  <a:schemeClr val="tx1"/>
                </a:solidFill>
                <a:latin typeface="맑은 고딕" pitchFamily="50" charset="-127"/>
                <a:ea typeface="맑은 고딕" pitchFamily="50" charset="-127"/>
                <a:cs typeface="+mn-cs"/>
              </a:defRPr>
            </a:lvl4pPr>
            <a:lvl5pPr marL="1734596" indent="-187801" algn="l" defTabSz="983329" rtl="0" eaLnBrk="0" fontAlgn="base" latinLnBrk="1" hangingPunct="0">
              <a:spcBef>
                <a:spcPct val="20000"/>
              </a:spcBef>
              <a:spcAft>
                <a:spcPct val="0"/>
              </a:spcAft>
              <a:buFont typeface="Arial" charset="0"/>
              <a:buChar char="»"/>
              <a:defRPr sz="1320" b="0" kern="1200">
                <a:solidFill>
                  <a:schemeClr val="tx1"/>
                </a:solidFill>
                <a:latin typeface="맑은 고딕" pitchFamily="50" charset="-127"/>
                <a:ea typeface="맑은 고딕" pitchFamily="50" charset="-127"/>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r>
              <a:rPr kumimoji="0" lang="en-US" altLang="ko-KR" sz="2400" spc="-100" dirty="0"/>
              <a:t>Ⅱ. Overview of Construction Industry Development in Korea</a:t>
            </a:r>
            <a:endParaRPr kumimoji="0" lang="ko-KR" altLang="en-US" spc="-100" dirty="0"/>
          </a:p>
        </p:txBody>
      </p:sp>
      <p:sp>
        <p:nvSpPr>
          <p:cNvPr id="17" name="내용 개체 틀 1">
            <a:extLst>
              <a:ext uri="{FF2B5EF4-FFF2-40B4-BE49-F238E27FC236}">
                <a16:creationId xmlns:a16="http://schemas.microsoft.com/office/drawing/2014/main" id="{166A91F7-31F0-4A62-90D2-9C2B1D847AF2}"/>
              </a:ext>
            </a:extLst>
          </p:cNvPr>
          <p:cNvSpPr>
            <a:spLocks noGrp="1"/>
          </p:cNvSpPr>
          <p:nvPr>
            <p:ph idx="1"/>
          </p:nvPr>
        </p:nvSpPr>
        <p:spPr>
          <a:xfrm>
            <a:off x="128318" y="1692275"/>
            <a:ext cx="9807244" cy="5664300"/>
          </a:xfrm>
        </p:spPr>
        <p:txBody>
          <a:bodyPr/>
          <a:lstStyle/>
          <a:p>
            <a:pPr>
              <a:lnSpc>
                <a:spcPts val="2200"/>
              </a:lnSpc>
            </a:pPr>
            <a:r>
              <a:rPr lang="en-US" altLang="ko-KR" sz="1800" dirty="0">
                <a:solidFill>
                  <a:schemeClr val="tx1"/>
                </a:solidFill>
                <a:latin typeface="Arial" panose="020B0604020202020204" pitchFamily="34" charset="0"/>
                <a:cs typeface="Arial" panose="020B0604020202020204" pitchFamily="34" charset="0"/>
              </a:rPr>
              <a:t>It shall contribute to the promotion of public welfare and the development of the national economy by carrying out the proper implementation of construction works, and ensuring the quality and safety of construction works</a:t>
            </a:r>
          </a:p>
          <a:p>
            <a:pPr>
              <a:lnSpc>
                <a:spcPts val="2200"/>
              </a:lnSpc>
            </a:pPr>
            <a:r>
              <a:rPr lang="en-US" altLang="ko-KR" sz="1800" dirty="0">
                <a:solidFill>
                  <a:schemeClr val="tx1"/>
                </a:solidFill>
                <a:latin typeface="Arial" panose="020B0604020202020204" pitchFamily="34" charset="0"/>
                <a:cs typeface="Arial" panose="020B0604020202020204" pitchFamily="34" charset="0"/>
              </a:rPr>
              <a:t>Classification of construction technology to secure the appropriateness of construction work (construction cost, construction period, formativeness, environmental characteristics, etc.) </a:t>
            </a:r>
          </a:p>
          <a:p>
            <a:pPr lvl="1">
              <a:lnSpc>
                <a:spcPts val="2200"/>
              </a:lnSpc>
            </a:pPr>
            <a:r>
              <a:rPr lang="en-US" altLang="ko-KR" sz="1600" dirty="0">
                <a:solidFill>
                  <a:schemeClr val="tx1"/>
                </a:solidFill>
                <a:latin typeface="Arial" panose="020B0604020202020204" pitchFamily="34" charset="0"/>
                <a:cs typeface="Arial" panose="020B0604020202020204" pitchFamily="34" charset="0"/>
              </a:rPr>
              <a:t>Construction project management technology: construction market research and discovery, finance, purchasing and procurement, bidding, etc.</a:t>
            </a:r>
          </a:p>
          <a:p>
            <a:pPr lvl="1">
              <a:lnSpc>
                <a:spcPts val="2200"/>
              </a:lnSpc>
            </a:pPr>
            <a:r>
              <a:rPr lang="en-US" altLang="ko-KR" sz="1600" dirty="0">
                <a:solidFill>
                  <a:schemeClr val="tx1"/>
                </a:solidFill>
                <a:latin typeface="Arial" panose="020B0604020202020204" pitchFamily="34" charset="0"/>
                <a:cs typeface="Arial" panose="020B0604020202020204" pitchFamily="34" charset="0"/>
              </a:rPr>
              <a:t>Construction engineering technology: planning, survey, design, testing, evaluation, supervision, natural disaster prevention, formative security and environmental protection technology, etc.</a:t>
            </a:r>
          </a:p>
          <a:p>
            <a:pPr lvl="1">
              <a:lnSpc>
                <a:spcPts val="2200"/>
              </a:lnSpc>
            </a:pPr>
            <a:r>
              <a:rPr lang="en-US" altLang="ko-KR" sz="1600" dirty="0">
                <a:solidFill>
                  <a:schemeClr val="tx1"/>
                </a:solidFill>
                <a:latin typeface="Arial" panose="020B0604020202020204" pitchFamily="34" charset="0"/>
                <a:cs typeface="Arial" panose="020B0604020202020204" pitchFamily="34" charset="0"/>
              </a:rPr>
              <a:t>Construction work technology: planning, manufacturing, transportation, installation, on-site construction technology, etc.</a:t>
            </a:r>
          </a:p>
          <a:p>
            <a:pPr lvl="1">
              <a:lnSpc>
                <a:spcPts val="2200"/>
              </a:lnSpc>
            </a:pPr>
            <a:r>
              <a:rPr lang="en-US" altLang="ko-KR" sz="1600" dirty="0">
                <a:solidFill>
                  <a:schemeClr val="tx1"/>
                </a:solidFill>
                <a:latin typeface="Arial" panose="020B0604020202020204" pitchFamily="34" charset="0"/>
                <a:cs typeface="Arial" panose="020B0604020202020204" pitchFamily="34" charset="0"/>
              </a:rPr>
              <a:t>Operation and maintenance technology: operation, safety inspection, maintenance, etc.</a:t>
            </a:r>
          </a:p>
          <a:p>
            <a:pPr lvl="1">
              <a:lnSpc>
                <a:spcPts val="2200"/>
              </a:lnSpc>
            </a:pPr>
            <a:endParaRPr lang="en-US" altLang="ko-KR" sz="1600" dirty="0"/>
          </a:p>
          <a:p>
            <a:pPr marL="338253" lvl="1" indent="0">
              <a:lnSpc>
                <a:spcPts val="2200"/>
              </a:lnSpc>
              <a:buNone/>
            </a:pPr>
            <a:r>
              <a:rPr lang="en-US" altLang="ko-KR" sz="1600" dirty="0">
                <a:solidFill>
                  <a:schemeClr val="tx1"/>
                </a:solidFill>
                <a:latin typeface="Arial" panose="020B0604020202020204" pitchFamily="34" charset="0"/>
                <a:cs typeface="Arial" panose="020B0604020202020204" pitchFamily="34" charset="0"/>
              </a:rPr>
              <a:t>※ Definition of construction technology based on Korea’s Construction Technology Promotion Act</a:t>
            </a:r>
          </a:p>
        </p:txBody>
      </p:sp>
    </p:spTree>
    <p:extLst>
      <p:ext uri="{BB962C8B-B14F-4D97-AF65-F5344CB8AC3E}">
        <p14:creationId xmlns:p14="http://schemas.microsoft.com/office/powerpoint/2010/main" val="1953342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2">
            <a:extLst>
              <a:ext uri="{FF2B5EF4-FFF2-40B4-BE49-F238E27FC236}">
                <a16:creationId xmlns:a16="http://schemas.microsoft.com/office/drawing/2014/main" id="{D2511695-ABD8-4081-B4C9-CA04E7247DE3}"/>
              </a:ext>
            </a:extLst>
          </p:cNvPr>
          <p:cNvSpPr txBox="1">
            <a:spLocks/>
          </p:cNvSpPr>
          <p:nvPr/>
        </p:nvSpPr>
        <p:spPr bwMode="auto">
          <a:xfrm>
            <a:off x="594630" y="463173"/>
            <a:ext cx="8262900"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196338" indent="-196338" algn="l" defTabSz="983329" rtl="0" eaLnBrk="0" fontAlgn="base" latinLnBrk="1" hangingPunct="0">
              <a:spcBef>
                <a:spcPct val="20000"/>
              </a:spcBef>
              <a:spcAft>
                <a:spcPct val="0"/>
              </a:spcAft>
              <a:buClrTx/>
              <a:buFontTx/>
              <a:buNone/>
              <a:defRPr sz="2263" b="1" kern="1200" baseline="0">
                <a:solidFill>
                  <a:srgbClr val="C00000"/>
                </a:solidFill>
                <a:latin typeface="Arial" panose="020B0604020202020204" pitchFamily="34" charset="0"/>
                <a:ea typeface="HY견고딕" pitchFamily="18" charset="-127"/>
                <a:cs typeface="Arial" pitchFamily="34" charset="0"/>
              </a:defRPr>
            </a:lvl1pPr>
            <a:lvl2pPr marL="580475" indent="-196338" algn="l" defTabSz="983329" rtl="0" eaLnBrk="0" fontAlgn="base" latinLnBrk="1" hangingPunct="0">
              <a:spcBef>
                <a:spcPct val="20000"/>
              </a:spcBef>
              <a:spcAft>
                <a:spcPct val="0"/>
              </a:spcAft>
              <a:buFont typeface="Arial" charset="0"/>
              <a:buChar char="–"/>
              <a:defRPr sz="1697" b="0" kern="1200">
                <a:solidFill>
                  <a:schemeClr val="tx1"/>
                </a:solidFill>
                <a:latin typeface="맑은 고딕" pitchFamily="50" charset="-127"/>
                <a:ea typeface="맑은 고딕" pitchFamily="50" charset="-127"/>
                <a:cs typeface="+mn-cs"/>
              </a:defRPr>
            </a:lvl2pPr>
            <a:lvl3pPr marL="966320" indent="-198045" algn="l" defTabSz="983329" rtl="0" eaLnBrk="0" fontAlgn="base" latinLnBrk="1" hangingPunct="0">
              <a:spcBef>
                <a:spcPct val="20000"/>
              </a:spcBef>
              <a:spcAft>
                <a:spcPct val="0"/>
              </a:spcAft>
              <a:buFont typeface="Arial" charset="0"/>
              <a:buChar char="•"/>
              <a:defRPr sz="1508" b="0" kern="1200">
                <a:solidFill>
                  <a:schemeClr val="tx1"/>
                </a:solidFill>
                <a:latin typeface="맑은 고딕" pitchFamily="50" charset="-127"/>
                <a:ea typeface="맑은 고딕" pitchFamily="50" charset="-127"/>
                <a:cs typeface="+mn-cs"/>
              </a:defRPr>
            </a:lvl3pPr>
            <a:lvl4pPr marL="1350459" indent="-198045" algn="l" defTabSz="983329" rtl="0" eaLnBrk="0" fontAlgn="base" latinLnBrk="1" hangingPunct="0">
              <a:spcBef>
                <a:spcPct val="20000"/>
              </a:spcBef>
              <a:spcAft>
                <a:spcPct val="0"/>
              </a:spcAft>
              <a:buFont typeface="Wingdings" pitchFamily="2" charset="2"/>
              <a:buChar char="Ø"/>
              <a:defRPr sz="1320" b="0" kern="1200">
                <a:solidFill>
                  <a:schemeClr val="tx1"/>
                </a:solidFill>
                <a:latin typeface="맑은 고딕" pitchFamily="50" charset="-127"/>
                <a:ea typeface="맑은 고딕" pitchFamily="50" charset="-127"/>
                <a:cs typeface="+mn-cs"/>
              </a:defRPr>
            </a:lvl4pPr>
            <a:lvl5pPr marL="1734596" indent="-187801" algn="l" defTabSz="983329" rtl="0" eaLnBrk="0" fontAlgn="base" latinLnBrk="1" hangingPunct="0">
              <a:spcBef>
                <a:spcPct val="20000"/>
              </a:spcBef>
              <a:spcAft>
                <a:spcPct val="0"/>
              </a:spcAft>
              <a:buFont typeface="Arial" charset="0"/>
              <a:buChar char="»"/>
              <a:defRPr sz="1320" b="0" kern="1200">
                <a:solidFill>
                  <a:schemeClr val="tx1"/>
                </a:solidFill>
                <a:latin typeface="맑은 고딕" pitchFamily="50" charset="-127"/>
                <a:ea typeface="맑은 고딕" pitchFamily="50" charset="-127"/>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r>
              <a:rPr kumimoji="0" lang="en-US" altLang="ko-KR" sz="2400" spc="-100" dirty="0"/>
              <a:t>Ⅱ. Overview of Construction Industry Development in Korea</a:t>
            </a:r>
            <a:endParaRPr kumimoji="0" lang="ko-KR" altLang="en-US" spc="-100" dirty="0"/>
          </a:p>
        </p:txBody>
      </p:sp>
      <p:sp>
        <p:nvSpPr>
          <p:cNvPr id="17" name="내용 개체 틀 1">
            <a:extLst>
              <a:ext uri="{FF2B5EF4-FFF2-40B4-BE49-F238E27FC236}">
                <a16:creationId xmlns:a16="http://schemas.microsoft.com/office/drawing/2014/main" id="{166A91F7-31F0-4A62-90D2-9C2B1D847AF2}"/>
              </a:ext>
            </a:extLst>
          </p:cNvPr>
          <p:cNvSpPr>
            <a:spLocks noGrp="1"/>
          </p:cNvSpPr>
          <p:nvPr>
            <p:ph idx="1"/>
          </p:nvPr>
        </p:nvSpPr>
        <p:spPr>
          <a:xfrm>
            <a:off x="128318" y="1692275"/>
            <a:ext cx="9807244" cy="5664300"/>
          </a:xfrm>
        </p:spPr>
        <p:txBody>
          <a:bodyPr/>
          <a:lstStyle/>
          <a:p>
            <a:pPr>
              <a:lnSpc>
                <a:spcPct val="150000"/>
              </a:lnSpc>
            </a:pPr>
            <a:r>
              <a:rPr lang="en-US" altLang="ko-KR" sz="1800" dirty="0">
                <a:solidFill>
                  <a:schemeClr val="tx1"/>
                </a:solidFill>
                <a:latin typeface="Arial" panose="020B0604020202020204" pitchFamily="34" charset="0"/>
                <a:cs typeface="Arial" panose="020B0604020202020204" pitchFamily="34" charset="0"/>
              </a:rPr>
              <a:t>Development (chasing) stage of general technology  </a:t>
            </a:r>
          </a:p>
          <a:p>
            <a:pPr lvl="1">
              <a:lnSpc>
                <a:spcPct val="150000"/>
              </a:lnSpc>
            </a:pPr>
            <a:r>
              <a:rPr lang="en-US" altLang="ko-KR" sz="1600" dirty="0">
                <a:solidFill>
                  <a:schemeClr val="tx1"/>
                </a:solidFill>
                <a:latin typeface="Arial" panose="020B0604020202020204" pitchFamily="34" charset="0"/>
                <a:cs typeface="Arial" panose="020B0604020202020204" pitchFamily="34" charset="0"/>
              </a:rPr>
              <a:t>Technological development in developing countries generally follows the path of developed countries</a:t>
            </a:r>
          </a:p>
          <a:p>
            <a:pPr lvl="1">
              <a:lnSpc>
                <a:spcPct val="150000"/>
              </a:lnSpc>
            </a:pPr>
            <a:endParaRPr lang="en-US" altLang="ko-KR" sz="1600" dirty="0"/>
          </a:p>
          <a:p>
            <a:pPr lvl="1">
              <a:lnSpc>
                <a:spcPct val="150000"/>
              </a:lnSpc>
            </a:pPr>
            <a:endParaRPr lang="en-US" altLang="ko-KR" sz="1600" dirty="0">
              <a:solidFill>
                <a:schemeClr val="tx1"/>
              </a:solidFill>
              <a:latin typeface="Arial" panose="020B0604020202020204" pitchFamily="34" charset="0"/>
              <a:cs typeface="Arial" panose="020B0604020202020204" pitchFamily="34" charset="0"/>
            </a:endParaRPr>
          </a:p>
          <a:p>
            <a:pPr lvl="1">
              <a:lnSpc>
                <a:spcPct val="150000"/>
              </a:lnSpc>
            </a:pPr>
            <a:endParaRPr lang="en-US" altLang="ko-KR" sz="1600" dirty="0"/>
          </a:p>
          <a:p>
            <a:pPr lvl="1">
              <a:lnSpc>
                <a:spcPct val="150000"/>
              </a:lnSpc>
            </a:pPr>
            <a:endParaRPr lang="en-US" altLang="ko-KR" sz="1600" dirty="0">
              <a:solidFill>
                <a:schemeClr val="tx1"/>
              </a:solidFill>
              <a:latin typeface="Arial" panose="020B0604020202020204" pitchFamily="34" charset="0"/>
              <a:cs typeface="Arial" panose="020B0604020202020204" pitchFamily="34" charset="0"/>
            </a:endParaRPr>
          </a:p>
          <a:p>
            <a:pPr lvl="1">
              <a:lnSpc>
                <a:spcPct val="150000"/>
              </a:lnSpc>
            </a:pPr>
            <a:r>
              <a:rPr lang="en-US" altLang="ko-KR" sz="1600" dirty="0">
                <a:solidFill>
                  <a:schemeClr val="tx1"/>
                </a:solidFill>
                <a:latin typeface="Arial" panose="020B0604020202020204" pitchFamily="34" charset="0"/>
                <a:cs typeface="Arial" panose="020B0604020202020204" pitchFamily="34" charset="0"/>
              </a:rPr>
              <a:t>Frog jumping phenomenon of technology occurs according to industry characteristics</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The phenomenon of going from stage A to stage C or D without going through stage B</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This phenomenon occurs most frequently in the ICT field</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As the most representative case enters the wireless communication stage without going through the wired communication stage, various frog jumping phenomena occur</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China's mobile payment technology is a representative example of the frog jumping phenomenon and is the world's best: Alipay, etc.</a:t>
            </a:r>
          </a:p>
        </p:txBody>
      </p:sp>
      <p:grpSp>
        <p:nvGrpSpPr>
          <p:cNvPr id="7" name="Group 13">
            <a:extLst>
              <a:ext uri="{FF2B5EF4-FFF2-40B4-BE49-F238E27FC236}">
                <a16:creationId xmlns:a16="http://schemas.microsoft.com/office/drawing/2014/main" id="{B129A4CD-0835-4474-8275-A15FA36F4F14}"/>
              </a:ext>
            </a:extLst>
          </p:cNvPr>
          <p:cNvGrpSpPr/>
          <p:nvPr/>
        </p:nvGrpSpPr>
        <p:grpSpPr>
          <a:xfrm>
            <a:off x="412274" y="1152339"/>
            <a:ext cx="7545156" cy="458739"/>
            <a:chOff x="430907" y="1216704"/>
            <a:chExt cx="7261634" cy="486548"/>
          </a:xfrm>
        </p:grpSpPr>
        <p:sp>
          <p:nvSpPr>
            <p:cNvPr id="8" name="모서리가 둥근 직사각형 16">
              <a:extLst>
                <a:ext uri="{FF2B5EF4-FFF2-40B4-BE49-F238E27FC236}">
                  <a16:creationId xmlns:a16="http://schemas.microsoft.com/office/drawing/2014/main" id="{455955BE-5513-4160-B09D-184F231115F4}"/>
                </a:ext>
              </a:extLst>
            </p:cNvPr>
            <p:cNvSpPr/>
            <p:nvPr/>
          </p:nvSpPr>
          <p:spPr>
            <a:xfrm>
              <a:off x="430907" y="1216704"/>
              <a:ext cx="72616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Development (Chasing) Stage of Construction Technology</a:t>
              </a:r>
            </a:p>
          </p:txBody>
        </p:sp>
        <p:sp>
          <p:nvSpPr>
            <p:cNvPr id="9" name="Flowchart: Delay 12">
              <a:extLst>
                <a:ext uri="{FF2B5EF4-FFF2-40B4-BE49-F238E27FC236}">
                  <a16:creationId xmlns:a16="http://schemas.microsoft.com/office/drawing/2014/main" id="{E0C17E62-B36D-49A6-B1C7-833720C33398}"/>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grpSp>
      <p:sp>
        <p:nvSpPr>
          <p:cNvPr id="10" name="직사각형 9">
            <a:extLst>
              <a:ext uri="{FF2B5EF4-FFF2-40B4-BE49-F238E27FC236}">
                <a16:creationId xmlns:a16="http://schemas.microsoft.com/office/drawing/2014/main" id="{75A56B8E-E340-40D3-9505-3DD0F584FEAF}"/>
              </a:ext>
            </a:extLst>
          </p:cNvPr>
          <p:cNvSpPr/>
          <p:nvPr/>
        </p:nvSpPr>
        <p:spPr>
          <a:xfrm>
            <a:off x="2055534" y="2701820"/>
            <a:ext cx="5622242" cy="449412"/>
          </a:xfrm>
          <a:prstGeom prst="rect">
            <a:avLst/>
          </a:prstGeom>
          <a:noFill/>
          <a:ln w="12700" cap="flat" cmpd="sng" algn="ctr">
            <a:solidFill>
              <a:srgbClr val="5B9BD5">
                <a:shade val="50000"/>
              </a:srgbClr>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600" b="1" kern="0" dirty="0">
                <a:solidFill>
                  <a:srgbClr val="5B9BD5">
                    <a:lumMod val="75000"/>
                  </a:srgbClr>
                </a:solidFill>
                <a:latin typeface="Arial" panose="020B0604020202020204" pitchFamily="34" charset="0"/>
                <a:ea typeface="굴림" panose="020B0600000101010101" pitchFamily="50" charset="-127"/>
              </a:rPr>
              <a:t>Step A → Step B → Step C → Step D</a:t>
            </a:r>
            <a:endParaRPr kumimoji="0" lang="ko-KR" altLang="en-US" sz="1600" b="1" kern="0" dirty="0">
              <a:solidFill>
                <a:srgbClr val="5B9BD5">
                  <a:lumMod val="75000"/>
                </a:srgbClr>
              </a:solidFill>
              <a:latin typeface="Arial" panose="020B0604020202020204" pitchFamily="34" charset="0"/>
              <a:ea typeface="굴림" panose="020B0600000101010101" pitchFamily="50" charset="-127"/>
            </a:endParaRPr>
          </a:p>
        </p:txBody>
      </p:sp>
      <p:sp>
        <p:nvSpPr>
          <p:cNvPr id="11" name="직사각형 10">
            <a:extLst>
              <a:ext uri="{FF2B5EF4-FFF2-40B4-BE49-F238E27FC236}">
                <a16:creationId xmlns:a16="http://schemas.microsoft.com/office/drawing/2014/main" id="{688B1FA2-CA95-4DD5-9410-747E5C4DCE96}"/>
              </a:ext>
            </a:extLst>
          </p:cNvPr>
          <p:cNvSpPr/>
          <p:nvPr/>
        </p:nvSpPr>
        <p:spPr>
          <a:xfrm>
            <a:off x="2052475" y="3294927"/>
            <a:ext cx="5622242" cy="881748"/>
          </a:xfrm>
          <a:prstGeom prst="rect">
            <a:avLst/>
          </a:prstGeom>
          <a:noFill/>
          <a:ln w="12700" cap="flat" cmpd="sng" algn="ctr">
            <a:solidFill>
              <a:srgbClr val="5B9BD5">
                <a:shade val="50000"/>
              </a:srgbClr>
            </a:solidFill>
            <a:prstDash val="solid"/>
            <a:miter lim="800000"/>
          </a:ln>
          <a:effectLst/>
        </p:spPr>
        <p:txBody>
          <a:bodyPr rtlCol="0" anchor="ctr"/>
          <a:lstStyle/>
          <a:p>
            <a:pPr algn="ctr" defTabSz="431048" fontAlgn="auto" latinLnBrk="0">
              <a:lnSpc>
                <a:spcPct val="150000"/>
              </a:lnSpc>
              <a:spcBef>
                <a:spcPts val="0"/>
              </a:spcBef>
              <a:spcAft>
                <a:spcPts val="0"/>
              </a:spcAft>
              <a:defRPr/>
            </a:pPr>
            <a:r>
              <a:rPr kumimoji="0" lang="en-US" altLang="ko-KR" sz="1600" b="1" kern="0" dirty="0">
                <a:solidFill>
                  <a:srgbClr val="5B9BD5">
                    <a:lumMod val="75000"/>
                  </a:srgbClr>
                </a:solidFill>
                <a:latin typeface="Arial" panose="020B0604020202020204" pitchFamily="34" charset="0"/>
                <a:ea typeface="굴림" panose="020B0600000101010101" pitchFamily="50" charset="-127"/>
              </a:rPr>
              <a:t>Technology Introduction → Technology Chase → </a:t>
            </a:r>
          </a:p>
          <a:p>
            <a:pPr algn="ctr" defTabSz="431048" fontAlgn="auto" latinLnBrk="0">
              <a:lnSpc>
                <a:spcPct val="150000"/>
              </a:lnSpc>
              <a:spcBef>
                <a:spcPts val="0"/>
              </a:spcBef>
              <a:spcAft>
                <a:spcPts val="0"/>
              </a:spcAft>
              <a:defRPr/>
            </a:pPr>
            <a:r>
              <a:rPr kumimoji="0" lang="en-US" altLang="ko-KR" sz="1600" b="1" kern="0" dirty="0">
                <a:solidFill>
                  <a:srgbClr val="5B9BD5">
                    <a:lumMod val="75000"/>
                  </a:srgbClr>
                </a:solidFill>
                <a:latin typeface="Arial" panose="020B0604020202020204" pitchFamily="34" charset="0"/>
                <a:ea typeface="굴림" panose="020B0600000101010101" pitchFamily="50" charset="-127"/>
              </a:rPr>
              <a:t>Post-Technology Chase → Technology Leading</a:t>
            </a:r>
            <a:endParaRPr kumimoji="0" lang="ko-KR" altLang="en-US" sz="1600" b="1" kern="0" dirty="0">
              <a:solidFill>
                <a:srgbClr val="5B9BD5">
                  <a:lumMod val="75000"/>
                </a:srgbClr>
              </a:solidFill>
              <a:latin typeface="Arial" panose="020B0604020202020204" pitchFamily="34" charset="0"/>
              <a:ea typeface="굴림" panose="020B0600000101010101" pitchFamily="50" charset="-127"/>
            </a:endParaRPr>
          </a:p>
        </p:txBody>
      </p:sp>
    </p:spTree>
    <p:extLst>
      <p:ext uri="{BB962C8B-B14F-4D97-AF65-F5344CB8AC3E}">
        <p14:creationId xmlns:p14="http://schemas.microsoft.com/office/powerpoint/2010/main" val="74647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2">
            <a:extLst>
              <a:ext uri="{FF2B5EF4-FFF2-40B4-BE49-F238E27FC236}">
                <a16:creationId xmlns:a16="http://schemas.microsoft.com/office/drawing/2014/main" id="{D2511695-ABD8-4081-B4C9-CA04E7247DE3}"/>
              </a:ext>
            </a:extLst>
          </p:cNvPr>
          <p:cNvSpPr txBox="1">
            <a:spLocks/>
          </p:cNvSpPr>
          <p:nvPr/>
        </p:nvSpPr>
        <p:spPr bwMode="auto">
          <a:xfrm>
            <a:off x="594630" y="463173"/>
            <a:ext cx="8262900"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196338" indent="-196338" algn="l" defTabSz="983329" rtl="0" eaLnBrk="0" fontAlgn="base" latinLnBrk="1" hangingPunct="0">
              <a:spcBef>
                <a:spcPct val="20000"/>
              </a:spcBef>
              <a:spcAft>
                <a:spcPct val="0"/>
              </a:spcAft>
              <a:buClrTx/>
              <a:buFontTx/>
              <a:buNone/>
              <a:defRPr sz="2263" b="1" kern="1200" baseline="0">
                <a:solidFill>
                  <a:srgbClr val="C00000"/>
                </a:solidFill>
                <a:latin typeface="Arial" panose="020B0604020202020204" pitchFamily="34" charset="0"/>
                <a:ea typeface="HY견고딕" pitchFamily="18" charset="-127"/>
                <a:cs typeface="Arial" pitchFamily="34" charset="0"/>
              </a:defRPr>
            </a:lvl1pPr>
            <a:lvl2pPr marL="580475" indent="-196338" algn="l" defTabSz="983329" rtl="0" eaLnBrk="0" fontAlgn="base" latinLnBrk="1" hangingPunct="0">
              <a:spcBef>
                <a:spcPct val="20000"/>
              </a:spcBef>
              <a:spcAft>
                <a:spcPct val="0"/>
              </a:spcAft>
              <a:buFont typeface="Arial" charset="0"/>
              <a:buChar char="–"/>
              <a:defRPr sz="1697" b="0" kern="1200">
                <a:solidFill>
                  <a:schemeClr val="tx1"/>
                </a:solidFill>
                <a:latin typeface="맑은 고딕" pitchFamily="50" charset="-127"/>
                <a:ea typeface="맑은 고딕" pitchFamily="50" charset="-127"/>
                <a:cs typeface="+mn-cs"/>
              </a:defRPr>
            </a:lvl2pPr>
            <a:lvl3pPr marL="966320" indent="-198045" algn="l" defTabSz="983329" rtl="0" eaLnBrk="0" fontAlgn="base" latinLnBrk="1" hangingPunct="0">
              <a:spcBef>
                <a:spcPct val="20000"/>
              </a:spcBef>
              <a:spcAft>
                <a:spcPct val="0"/>
              </a:spcAft>
              <a:buFont typeface="Arial" charset="0"/>
              <a:buChar char="•"/>
              <a:defRPr sz="1508" b="0" kern="1200">
                <a:solidFill>
                  <a:schemeClr val="tx1"/>
                </a:solidFill>
                <a:latin typeface="맑은 고딕" pitchFamily="50" charset="-127"/>
                <a:ea typeface="맑은 고딕" pitchFamily="50" charset="-127"/>
                <a:cs typeface="+mn-cs"/>
              </a:defRPr>
            </a:lvl3pPr>
            <a:lvl4pPr marL="1350459" indent="-198045" algn="l" defTabSz="983329" rtl="0" eaLnBrk="0" fontAlgn="base" latinLnBrk="1" hangingPunct="0">
              <a:spcBef>
                <a:spcPct val="20000"/>
              </a:spcBef>
              <a:spcAft>
                <a:spcPct val="0"/>
              </a:spcAft>
              <a:buFont typeface="Wingdings" pitchFamily="2" charset="2"/>
              <a:buChar char="Ø"/>
              <a:defRPr sz="1320" b="0" kern="1200">
                <a:solidFill>
                  <a:schemeClr val="tx1"/>
                </a:solidFill>
                <a:latin typeface="맑은 고딕" pitchFamily="50" charset="-127"/>
                <a:ea typeface="맑은 고딕" pitchFamily="50" charset="-127"/>
                <a:cs typeface="+mn-cs"/>
              </a:defRPr>
            </a:lvl4pPr>
            <a:lvl5pPr marL="1734596" indent="-187801" algn="l" defTabSz="983329" rtl="0" eaLnBrk="0" fontAlgn="base" latinLnBrk="1" hangingPunct="0">
              <a:spcBef>
                <a:spcPct val="20000"/>
              </a:spcBef>
              <a:spcAft>
                <a:spcPct val="0"/>
              </a:spcAft>
              <a:buFont typeface="Arial" charset="0"/>
              <a:buChar char="»"/>
              <a:defRPr sz="1320" b="0" kern="1200">
                <a:solidFill>
                  <a:schemeClr val="tx1"/>
                </a:solidFill>
                <a:latin typeface="맑은 고딕" pitchFamily="50" charset="-127"/>
                <a:ea typeface="맑은 고딕" pitchFamily="50" charset="-127"/>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r>
              <a:rPr kumimoji="0" lang="en-US" altLang="ko-KR" sz="2400" spc="-100" dirty="0"/>
              <a:t>Ⅱ. Overview of Construction Industry Development in Korea</a:t>
            </a:r>
            <a:endParaRPr kumimoji="0" lang="ko-KR" altLang="en-US" spc="-100" dirty="0"/>
          </a:p>
        </p:txBody>
      </p:sp>
      <p:sp>
        <p:nvSpPr>
          <p:cNvPr id="17" name="내용 개체 틀 1">
            <a:extLst>
              <a:ext uri="{FF2B5EF4-FFF2-40B4-BE49-F238E27FC236}">
                <a16:creationId xmlns:a16="http://schemas.microsoft.com/office/drawing/2014/main" id="{166A91F7-31F0-4A62-90D2-9C2B1D847AF2}"/>
              </a:ext>
            </a:extLst>
          </p:cNvPr>
          <p:cNvSpPr>
            <a:spLocks noGrp="1"/>
          </p:cNvSpPr>
          <p:nvPr>
            <p:ph idx="1"/>
          </p:nvPr>
        </p:nvSpPr>
        <p:spPr>
          <a:xfrm>
            <a:off x="128318" y="1692275"/>
            <a:ext cx="9807244" cy="5664300"/>
          </a:xfrm>
        </p:spPr>
        <p:txBody>
          <a:bodyPr/>
          <a:lstStyle/>
          <a:p>
            <a:pPr>
              <a:lnSpc>
                <a:spcPct val="150000"/>
              </a:lnSpc>
            </a:pPr>
            <a:r>
              <a:rPr lang="en-US" altLang="ko-KR" sz="1800" dirty="0">
                <a:solidFill>
                  <a:schemeClr val="tx1"/>
                </a:solidFill>
                <a:latin typeface="Arial" panose="020B0604020202020204" pitchFamily="34" charset="0"/>
                <a:cs typeface="Arial" panose="020B0604020202020204" pitchFamily="34" charset="0"/>
              </a:rPr>
              <a:t>Characteristics of construction technology  </a:t>
            </a:r>
          </a:p>
          <a:p>
            <a:pPr lvl="1">
              <a:lnSpc>
                <a:spcPct val="150000"/>
              </a:lnSpc>
            </a:pPr>
            <a:r>
              <a:rPr lang="en-US" altLang="ko-KR" sz="1600" dirty="0">
                <a:solidFill>
                  <a:schemeClr val="tx1"/>
                </a:solidFill>
                <a:latin typeface="Arial" panose="020B0604020202020204" pitchFamily="34" charset="0"/>
                <a:cs typeface="Arial" panose="020B0604020202020204" pitchFamily="34" charset="0"/>
              </a:rPr>
              <a:t>Frog jumping phenomenon rarely occurs in construction technology</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It means that certain fields of construction technology in which the phenomenon of frog jumping occurs are subordinated to foreign technology</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Therefore, in the case of construction technology, it generally follows the path of developed countries</a:t>
            </a:r>
          </a:p>
          <a:p>
            <a:pPr lvl="1">
              <a:lnSpc>
                <a:spcPct val="150000"/>
              </a:lnSpc>
            </a:pPr>
            <a:r>
              <a:rPr lang="en-US" altLang="ko-KR" sz="1600" dirty="0">
                <a:solidFill>
                  <a:schemeClr val="tx1"/>
                </a:solidFill>
                <a:latin typeface="Arial" panose="020B0604020202020204" pitchFamily="34" charset="0"/>
                <a:cs typeface="Arial" panose="020B0604020202020204" pitchFamily="34" charset="0"/>
              </a:rPr>
              <a:t>Construction technology should achieve mutual development with related industries</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Development of materials, products, and equipment industries related to construction</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Plant industry (cement, steel, glass, waste, etc.) power generation</a:t>
            </a:r>
          </a:p>
          <a:p>
            <a:pPr lvl="1">
              <a:lnSpc>
                <a:spcPct val="150000"/>
              </a:lnSpc>
            </a:pPr>
            <a:r>
              <a:rPr lang="en-US" altLang="ko-KR" sz="1600" dirty="0">
                <a:solidFill>
                  <a:schemeClr val="tx1"/>
                </a:solidFill>
                <a:latin typeface="Arial" panose="020B0604020202020204" pitchFamily="34" charset="0"/>
                <a:cs typeface="Arial" panose="020B0604020202020204" pitchFamily="34" charset="0"/>
              </a:rPr>
              <a:t>Construction technology must ensure the quality and safety of construction work</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It must meet the requirements of construction-related laws and system set forth in this</a:t>
            </a:r>
          </a:p>
          <a:p>
            <a:pPr lvl="2">
              <a:lnSpc>
                <a:spcPct val="150000"/>
              </a:lnSpc>
            </a:pPr>
            <a:r>
              <a:rPr lang="en-US" altLang="ko-KR" sz="1400" dirty="0">
                <a:solidFill>
                  <a:schemeClr val="tx1"/>
                </a:solidFill>
                <a:latin typeface="Arial" panose="020B0604020202020204" pitchFamily="34" charset="0"/>
                <a:cs typeface="Arial" panose="020B0604020202020204" pitchFamily="34" charset="0"/>
              </a:rPr>
              <a:t>After the collapse of </a:t>
            </a:r>
            <a:r>
              <a:rPr lang="en-US" altLang="ko-KR" sz="1400" dirty="0" err="1">
                <a:solidFill>
                  <a:schemeClr val="tx1"/>
                </a:solidFill>
                <a:latin typeface="Arial" panose="020B0604020202020204" pitchFamily="34" charset="0"/>
                <a:cs typeface="Arial" panose="020B0604020202020204" pitchFamily="34" charset="0"/>
              </a:rPr>
              <a:t>Seongsu</a:t>
            </a:r>
            <a:r>
              <a:rPr lang="en-US" altLang="ko-KR" sz="1400" dirty="0">
                <a:solidFill>
                  <a:schemeClr val="tx1"/>
                </a:solidFill>
                <a:latin typeface="Arial" panose="020B0604020202020204" pitchFamily="34" charset="0"/>
                <a:cs typeface="Arial" panose="020B0604020202020204" pitchFamily="34" charset="0"/>
              </a:rPr>
              <a:t> Bridge in 1994, the construction technology management system in various fields was established focusing on construction technology</a:t>
            </a:r>
            <a:endParaRPr lang="en-US" altLang="ko-KR" sz="1600" dirty="0">
              <a:solidFill>
                <a:schemeClr val="tx1"/>
              </a:solidFill>
              <a:latin typeface="Arial" panose="020B0604020202020204" pitchFamily="34" charset="0"/>
              <a:cs typeface="Arial" panose="020B0604020202020204" pitchFamily="34" charset="0"/>
            </a:endParaRPr>
          </a:p>
        </p:txBody>
      </p:sp>
      <p:grpSp>
        <p:nvGrpSpPr>
          <p:cNvPr id="7" name="Group 13">
            <a:extLst>
              <a:ext uri="{FF2B5EF4-FFF2-40B4-BE49-F238E27FC236}">
                <a16:creationId xmlns:a16="http://schemas.microsoft.com/office/drawing/2014/main" id="{B129A4CD-0835-4474-8275-A15FA36F4F14}"/>
              </a:ext>
            </a:extLst>
          </p:cNvPr>
          <p:cNvGrpSpPr/>
          <p:nvPr/>
        </p:nvGrpSpPr>
        <p:grpSpPr>
          <a:xfrm>
            <a:off x="412274" y="1152339"/>
            <a:ext cx="7545156" cy="458739"/>
            <a:chOff x="430907" y="1216704"/>
            <a:chExt cx="7261634" cy="486548"/>
          </a:xfrm>
        </p:grpSpPr>
        <p:sp>
          <p:nvSpPr>
            <p:cNvPr id="8" name="모서리가 둥근 직사각형 16">
              <a:extLst>
                <a:ext uri="{FF2B5EF4-FFF2-40B4-BE49-F238E27FC236}">
                  <a16:creationId xmlns:a16="http://schemas.microsoft.com/office/drawing/2014/main" id="{455955BE-5513-4160-B09D-184F231115F4}"/>
                </a:ext>
              </a:extLst>
            </p:cNvPr>
            <p:cNvSpPr/>
            <p:nvPr/>
          </p:nvSpPr>
          <p:spPr>
            <a:xfrm>
              <a:off x="430907" y="1216704"/>
              <a:ext cx="72616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Development (Chasing) Stage of Construction Technology</a:t>
              </a:r>
            </a:p>
          </p:txBody>
        </p:sp>
        <p:sp>
          <p:nvSpPr>
            <p:cNvPr id="9" name="Flowchart: Delay 12">
              <a:extLst>
                <a:ext uri="{FF2B5EF4-FFF2-40B4-BE49-F238E27FC236}">
                  <a16:creationId xmlns:a16="http://schemas.microsoft.com/office/drawing/2014/main" id="{E0C17E62-B36D-49A6-B1C7-833720C33398}"/>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grpSp>
    </p:spTree>
    <p:extLst>
      <p:ext uri="{BB962C8B-B14F-4D97-AF65-F5344CB8AC3E}">
        <p14:creationId xmlns:p14="http://schemas.microsoft.com/office/powerpoint/2010/main" val="2708022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내용 개체 틀 2">
            <a:extLst>
              <a:ext uri="{FF2B5EF4-FFF2-40B4-BE49-F238E27FC236}">
                <a16:creationId xmlns:a16="http://schemas.microsoft.com/office/drawing/2014/main" id="{D2511695-ABD8-4081-B4C9-CA04E7247DE3}"/>
              </a:ext>
            </a:extLst>
          </p:cNvPr>
          <p:cNvSpPr txBox="1">
            <a:spLocks/>
          </p:cNvSpPr>
          <p:nvPr/>
        </p:nvSpPr>
        <p:spPr bwMode="auto">
          <a:xfrm>
            <a:off x="594630" y="463173"/>
            <a:ext cx="8262900"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196338" indent="-196338" algn="l" defTabSz="983329" rtl="0" eaLnBrk="0" fontAlgn="base" latinLnBrk="1" hangingPunct="0">
              <a:spcBef>
                <a:spcPct val="20000"/>
              </a:spcBef>
              <a:spcAft>
                <a:spcPct val="0"/>
              </a:spcAft>
              <a:buClrTx/>
              <a:buFontTx/>
              <a:buNone/>
              <a:defRPr sz="2263" b="1" kern="1200" baseline="0">
                <a:solidFill>
                  <a:srgbClr val="C00000"/>
                </a:solidFill>
                <a:latin typeface="Arial" panose="020B0604020202020204" pitchFamily="34" charset="0"/>
                <a:ea typeface="HY견고딕" pitchFamily="18" charset="-127"/>
                <a:cs typeface="Arial" pitchFamily="34" charset="0"/>
              </a:defRPr>
            </a:lvl1pPr>
            <a:lvl2pPr marL="580475" indent="-196338" algn="l" defTabSz="983329" rtl="0" eaLnBrk="0" fontAlgn="base" latinLnBrk="1" hangingPunct="0">
              <a:spcBef>
                <a:spcPct val="20000"/>
              </a:spcBef>
              <a:spcAft>
                <a:spcPct val="0"/>
              </a:spcAft>
              <a:buFont typeface="Arial" charset="0"/>
              <a:buChar char="–"/>
              <a:defRPr sz="1697" b="0" kern="1200">
                <a:solidFill>
                  <a:schemeClr val="tx1"/>
                </a:solidFill>
                <a:latin typeface="맑은 고딕" pitchFamily="50" charset="-127"/>
                <a:ea typeface="맑은 고딕" pitchFamily="50" charset="-127"/>
                <a:cs typeface="+mn-cs"/>
              </a:defRPr>
            </a:lvl2pPr>
            <a:lvl3pPr marL="966320" indent="-198045" algn="l" defTabSz="983329" rtl="0" eaLnBrk="0" fontAlgn="base" latinLnBrk="1" hangingPunct="0">
              <a:spcBef>
                <a:spcPct val="20000"/>
              </a:spcBef>
              <a:spcAft>
                <a:spcPct val="0"/>
              </a:spcAft>
              <a:buFont typeface="Arial" charset="0"/>
              <a:buChar char="•"/>
              <a:defRPr sz="1508" b="0" kern="1200">
                <a:solidFill>
                  <a:schemeClr val="tx1"/>
                </a:solidFill>
                <a:latin typeface="맑은 고딕" pitchFamily="50" charset="-127"/>
                <a:ea typeface="맑은 고딕" pitchFamily="50" charset="-127"/>
                <a:cs typeface="+mn-cs"/>
              </a:defRPr>
            </a:lvl3pPr>
            <a:lvl4pPr marL="1350459" indent="-198045" algn="l" defTabSz="983329" rtl="0" eaLnBrk="0" fontAlgn="base" latinLnBrk="1" hangingPunct="0">
              <a:spcBef>
                <a:spcPct val="20000"/>
              </a:spcBef>
              <a:spcAft>
                <a:spcPct val="0"/>
              </a:spcAft>
              <a:buFont typeface="Wingdings" pitchFamily="2" charset="2"/>
              <a:buChar char="Ø"/>
              <a:defRPr sz="1320" b="0" kern="1200">
                <a:solidFill>
                  <a:schemeClr val="tx1"/>
                </a:solidFill>
                <a:latin typeface="맑은 고딕" pitchFamily="50" charset="-127"/>
                <a:ea typeface="맑은 고딕" pitchFamily="50" charset="-127"/>
                <a:cs typeface="+mn-cs"/>
              </a:defRPr>
            </a:lvl4pPr>
            <a:lvl5pPr marL="1734596" indent="-187801" algn="l" defTabSz="983329" rtl="0" eaLnBrk="0" fontAlgn="base" latinLnBrk="1" hangingPunct="0">
              <a:spcBef>
                <a:spcPct val="20000"/>
              </a:spcBef>
              <a:spcAft>
                <a:spcPct val="0"/>
              </a:spcAft>
              <a:buFont typeface="Arial" charset="0"/>
              <a:buChar char="»"/>
              <a:defRPr sz="1320" b="0" kern="1200">
                <a:solidFill>
                  <a:schemeClr val="tx1"/>
                </a:solidFill>
                <a:latin typeface="맑은 고딕" pitchFamily="50" charset="-127"/>
                <a:ea typeface="맑은 고딕" pitchFamily="50" charset="-127"/>
                <a:cs typeface="+mn-cs"/>
              </a:defRPr>
            </a:lvl5pPr>
            <a:lvl6pPr marL="270433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6pPr>
            <a:lvl7pPr marL="3196028"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7pPr>
            <a:lvl8pPr marL="3687724"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8pPr>
            <a:lvl9pPr marL="4179421" indent="-245848" algn="l" defTabSz="983393" rtl="0" eaLnBrk="1" latinLnBrk="1" hangingPunct="1">
              <a:spcBef>
                <a:spcPct val="20000"/>
              </a:spcBef>
              <a:buFont typeface="Arial" pitchFamily="34" charset="0"/>
              <a:buChar char="•"/>
              <a:defRPr sz="2168" kern="1200">
                <a:solidFill>
                  <a:schemeClr val="tx1"/>
                </a:solidFill>
                <a:latin typeface="+mn-lt"/>
                <a:ea typeface="+mn-ea"/>
                <a:cs typeface="+mn-cs"/>
              </a:defRPr>
            </a:lvl9pPr>
          </a:lstStyle>
          <a:p>
            <a:r>
              <a:rPr kumimoji="0" lang="en-US" altLang="ko-KR" sz="2400" spc="-100" dirty="0"/>
              <a:t>Ⅱ. Overview of Construction Industry Development in Korea</a:t>
            </a:r>
            <a:endParaRPr kumimoji="0" lang="ko-KR" altLang="en-US" spc="-100" dirty="0"/>
          </a:p>
        </p:txBody>
      </p:sp>
      <p:sp>
        <p:nvSpPr>
          <p:cNvPr id="17" name="내용 개체 틀 1">
            <a:extLst>
              <a:ext uri="{FF2B5EF4-FFF2-40B4-BE49-F238E27FC236}">
                <a16:creationId xmlns:a16="http://schemas.microsoft.com/office/drawing/2014/main" id="{166A91F7-31F0-4A62-90D2-9C2B1D847AF2}"/>
              </a:ext>
            </a:extLst>
          </p:cNvPr>
          <p:cNvSpPr>
            <a:spLocks noGrp="1"/>
          </p:cNvSpPr>
          <p:nvPr>
            <p:ph idx="1"/>
          </p:nvPr>
        </p:nvSpPr>
        <p:spPr>
          <a:xfrm>
            <a:off x="128318" y="1692275"/>
            <a:ext cx="9807244" cy="5664300"/>
          </a:xfrm>
        </p:spPr>
        <p:txBody>
          <a:bodyPr/>
          <a:lstStyle/>
          <a:p>
            <a:pPr>
              <a:lnSpc>
                <a:spcPct val="150000"/>
              </a:lnSpc>
            </a:pPr>
            <a:r>
              <a:rPr lang="en-US" altLang="ko-KR" sz="1800" dirty="0">
                <a:solidFill>
                  <a:schemeClr val="tx1"/>
                </a:solidFill>
                <a:latin typeface="Arial" panose="020B0604020202020204" pitchFamily="34" charset="0"/>
                <a:cs typeface="Arial" panose="020B0604020202020204" pitchFamily="34" charset="0"/>
              </a:rPr>
              <a:t>Representative examples of the transition process of the construction industry and construction technology in Korea</a:t>
            </a:r>
          </a:p>
        </p:txBody>
      </p:sp>
      <p:grpSp>
        <p:nvGrpSpPr>
          <p:cNvPr id="10" name="Group 13">
            <a:extLst>
              <a:ext uri="{FF2B5EF4-FFF2-40B4-BE49-F238E27FC236}">
                <a16:creationId xmlns:a16="http://schemas.microsoft.com/office/drawing/2014/main" id="{42208216-55FF-4EC8-A6CD-C209AD854047}"/>
              </a:ext>
            </a:extLst>
          </p:cNvPr>
          <p:cNvGrpSpPr/>
          <p:nvPr/>
        </p:nvGrpSpPr>
        <p:grpSpPr>
          <a:xfrm>
            <a:off x="416910" y="1080331"/>
            <a:ext cx="5524296" cy="458739"/>
            <a:chOff x="430907" y="1216704"/>
            <a:chExt cx="7261634" cy="486548"/>
          </a:xfrm>
        </p:grpSpPr>
        <p:sp>
          <p:nvSpPr>
            <p:cNvPr id="11" name="모서리가 둥근 직사각형 16">
              <a:extLst>
                <a:ext uri="{FF2B5EF4-FFF2-40B4-BE49-F238E27FC236}">
                  <a16:creationId xmlns:a16="http://schemas.microsoft.com/office/drawing/2014/main" id="{CF5718ED-6E80-4B80-B113-E7C674E320D4}"/>
                </a:ext>
              </a:extLst>
            </p:cNvPr>
            <p:cNvSpPr/>
            <p:nvPr/>
          </p:nvSpPr>
          <p:spPr>
            <a:xfrm>
              <a:off x="430907" y="1216704"/>
              <a:ext cx="7261634" cy="486548"/>
            </a:xfrm>
            <a:prstGeom prst="roundRect">
              <a:avLst>
                <a:gd name="adj" fmla="val 6500"/>
              </a:avLst>
            </a:prstGeom>
            <a:solidFill>
              <a:srgbClr val="FFC000">
                <a:alpha val="88000"/>
              </a:srgbClr>
            </a:solidFill>
            <a:ln w="19050" cap="flat" cmpd="sng" algn="ctr">
              <a:solidFill>
                <a:srgbClr val="FFC000">
                  <a:lumMod val="50000"/>
                </a:srgbClr>
              </a:solidFill>
              <a:prstDash val="solid"/>
              <a:miter lim="800000"/>
            </a:ln>
            <a:effectLst/>
          </p:spPr>
          <p:txBody>
            <a:bodyPr rtlCol="0" anchor="ctr"/>
            <a:lstStyle/>
            <a:p>
              <a:pPr algn="r" defTabSz="431048" fontAlgn="auto" latinLnBrk="0">
                <a:spcBef>
                  <a:spcPts val="0"/>
                </a:spcBef>
                <a:spcAft>
                  <a:spcPts val="0"/>
                </a:spcAft>
                <a:defRPr/>
              </a:pPr>
              <a:r>
                <a:rPr kumimoji="0" lang="en-US" altLang="ko-KR" sz="2000" b="1" kern="0" dirty="0" err="1">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Cheonggyecheon</a:t>
              </a:r>
              <a:r>
                <a:rPr kumimoji="0" lang="en-US" altLang="ko-KR" sz="2000" b="1" kern="0" dirty="0">
                  <a:solidFill>
                    <a:prstClr val="black">
                      <a:lumMod val="95000"/>
                      <a:lumOff val="5000"/>
                    </a:prstClr>
                  </a:solidFill>
                  <a:latin typeface="Arial" panose="020B0604020202020204" pitchFamily="34" charset="0"/>
                  <a:ea typeface="Noto Sans Korean Bold" panose="020B0800000000000000" pitchFamily="34" charset="-127"/>
                  <a:cs typeface="Arial" panose="020B0604020202020204" pitchFamily="34" charset="0"/>
                </a:rPr>
                <a:t> Stream Change Process</a:t>
              </a:r>
            </a:p>
          </p:txBody>
        </p:sp>
        <p:sp>
          <p:nvSpPr>
            <p:cNvPr id="13" name="Flowchart: Delay 12">
              <a:extLst>
                <a:ext uri="{FF2B5EF4-FFF2-40B4-BE49-F238E27FC236}">
                  <a16:creationId xmlns:a16="http://schemas.microsoft.com/office/drawing/2014/main" id="{EC194B9B-A18A-441D-86DA-327E5D24A2EF}"/>
                </a:ext>
              </a:extLst>
            </p:cNvPr>
            <p:cNvSpPr/>
            <p:nvPr/>
          </p:nvSpPr>
          <p:spPr>
            <a:xfrm>
              <a:off x="430907" y="1216704"/>
              <a:ext cx="236605" cy="486548"/>
            </a:xfrm>
            <a:prstGeom prst="flowChartDelay">
              <a:avLst/>
            </a:prstGeom>
            <a:gradFill flip="none" rotWithShape="1">
              <a:gsLst>
                <a:gs pos="0">
                  <a:srgbClr val="ED7D31">
                    <a:lumMod val="50000"/>
                    <a:shade val="30000"/>
                    <a:satMod val="115000"/>
                  </a:srgbClr>
                </a:gs>
                <a:gs pos="50000">
                  <a:srgbClr val="ED7D31">
                    <a:lumMod val="50000"/>
                    <a:shade val="67500"/>
                    <a:satMod val="115000"/>
                  </a:srgbClr>
                </a:gs>
                <a:gs pos="100000">
                  <a:srgbClr val="ED7D31">
                    <a:lumMod val="50000"/>
                    <a:shade val="100000"/>
                    <a:satMod val="115000"/>
                  </a:srgbClr>
                </a:gs>
              </a:gsLst>
              <a:lin ang="0" scaled="1"/>
              <a:tileRect/>
            </a:gra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2000" kern="0" dirty="0">
                <a:solidFill>
                  <a:prstClr val="white"/>
                </a:solidFill>
                <a:latin typeface="Arial" panose="020B0604020202020204" pitchFamily="34" charset="0"/>
                <a:cs typeface="Arial" panose="020B0604020202020204" pitchFamily="34" charset="0"/>
              </a:endParaRPr>
            </a:p>
          </p:txBody>
        </p:sp>
      </p:grpSp>
      <p:pic>
        <p:nvPicPr>
          <p:cNvPr id="15" name="그림 14">
            <a:extLst>
              <a:ext uri="{FF2B5EF4-FFF2-40B4-BE49-F238E27FC236}">
                <a16:creationId xmlns:a16="http://schemas.microsoft.com/office/drawing/2014/main" id="{170BD89E-CE89-479D-B652-D5B978624CF9}"/>
              </a:ext>
            </a:extLst>
          </p:cNvPr>
          <p:cNvPicPr>
            <a:picLocks noChangeAspect="1"/>
          </p:cNvPicPr>
          <p:nvPr/>
        </p:nvPicPr>
        <p:blipFill>
          <a:blip r:embed="rId2"/>
          <a:stretch>
            <a:fillRect/>
          </a:stretch>
        </p:blipFill>
        <p:spPr>
          <a:xfrm>
            <a:off x="741702" y="2906192"/>
            <a:ext cx="2816876" cy="1813791"/>
          </a:xfrm>
          <a:prstGeom prst="rect">
            <a:avLst/>
          </a:prstGeom>
        </p:spPr>
      </p:pic>
      <p:pic>
        <p:nvPicPr>
          <p:cNvPr id="16" name="그림 15">
            <a:extLst>
              <a:ext uri="{FF2B5EF4-FFF2-40B4-BE49-F238E27FC236}">
                <a16:creationId xmlns:a16="http://schemas.microsoft.com/office/drawing/2014/main" id="{C8A7A5D9-A2DE-4F40-B9C0-E6A4D962E684}"/>
              </a:ext>
            </a:extLst>
          </p:cNvPr>
          <p:cNvPicPr>
            <a:picLocks noChangeAspect="1"/>
          </p:cNvPicPr>
          <p:nvPr/>
        </p:nvPicPr>
        <p:blipFill>
          <a:blip r:embed="rId3"/>
          <a:stretch>
            <a:fillRect/>
          </a:stretch>
        </p:blipFill>
        <p:spPr>
          <a:xfrm>
            <a:off x="3913313" y="2914296"/>
            <a:ext cx="2844612" cy="1796744"/>
          </a:xfrm>
          <a:prstGeom prst="rect">
            <a:avLst/>
          </a:prstGeom>
        </p:spPr>
      </p:pic>
      <p:pic>
        <p:nvPicPr>
          <p:cNvPr id="18" name="그림 17">
            <a:extLst>
              <a:ext uri="{FF2B5EF4-FFF2-40B4-BE49-F238E27FC236}">
                <a16:creationId xmlns:a16="http://schemas.microsoft.com/office/drawing/2014/main" id="{82A44EF2-6AAA-4664-9D72-4C3EF9B5148F}"/>
              </a:ext>
            </a:extLst>
          </p:cNvPr>
          <p:cNvPicPr>
            <a:picLocks noChangeAspect="1"/>
          </p:cNvPicPr>
          <p:nvPr/>
        </p:nvPicPr>
        <p:blipFill>
          <a:blip r:embed="rId4"/>
          <a:stretch>
            <a:fillRect/>
          </a:stretch>
        </p:blipFill>
        <p:spPr>
          <a:xfrm>
            <a:off x="7121830" y="3421909"/>
            <a:ext cx="2025963" cy="2713105"/>
          </a:xfrm>
          <a:prstGeom prst="rect">
            <a:avLst/>
          </a:prstGeom>
        </p:spPr>
      </p:pic>
      <p:pic>
        <p:nvPicPr>
          <p:cNvPr id="19" name="그림 18">
            <a:extLst>
              <a:ext uri="{FF2B5EF4-FFF2-40B4-BE49-F238E27FC236}">
                <a16:creationId xmlns:a16="http://schemas.microsoft.com/office/drawing/2014/main" id="{0C18D4AE-6862-4D6A-B22E-9A2723B7AF62}"/>
              </a:ext>
            </a:extLst>
          </p:cNvPr>
          <p:cNvPicPr>
            <a:picLocks noChangeAspect="1"/>
          </p:cNvPicPr>
          <p:nvPr/>
        </p:nvPicPr>
        <p:blipFill>
          <a:blip r:embed="rId5"/>
          <a:stretch>
            <a:fillRect/>
          </a:stretch>
        </p:blipFill>
        <p:spPr>
          <a:xfrm>
            <a:off x="3909175" y="5009254"/>
            <a:ext cx="2815604" cy="1851509"/>
          </a:xfrm>
          <a:prstGeom prst="rect">
            <a:avLst/>
          </a:prstGeom>
        </p:spPr>
      </p:pic>
      <p:pic>
        <p:nvPicPr>
          <p:cNvPr id="20" name="그림 19">
            <a:extLst>
              <a:ext uri="{FF2B5EF4-FFF2-40B4-BE49-F238E27FC236}">
                <a16:creationId xmlns:a16="http://schemas.microsoft.com/office/drawing/2014/main" id="{3FD7CA6E-08AD-49B2-82FC-C094176D6076}"/>
              </a:ext>
            </a:extLst>
          </p:cNvPr>
          <p:cNvPicPr>
            <a:picLocks noChangeAspect="1"/>
          </p:cNvPicPr>
          <p:nvPr/>
        </p:nvPicPr>
        <p:blipFill>
          <a:blip r:embed="rId6"/>
          <a:stretch>
            <a:fillRect/>
          </a:stretch>
        </p:blipFill>
        <p:spPr>
          <a:xfrm>
            <a:off x="720626" y="5014117"/>
            <a:ext cx="2817591" cy="1864815"/>
          </a:xfrm>
          <a:prstGeom prst="rect">
            <a:avLst/>
          </a:prstGeom>
        </p:spPr>
      </p:pic>
      <p:sp>
        <p:nvSpPr>
          <p:cNvPr id="21" name="모서리가 둥근 직사각형 26">
            <a:extLst>
              <a:ext uri="{FF2B5EF4-FFF2-40B4-BE49-F238E27FC236}">
                <a16:creationId xmlns:a16="http://schemas.microsoft.com/office/drawing/2014/main" id="{3803661E-C922-4CBD-A282-265425B5980B}"/>
              </a:ext>
            </a:extLst>
          </p:cNvPr>
          <p:cNvSpPr/>
          <p:nvPr/>
        </p:nvSpPr>
        <p:spPr>
          <a:xfrm>
            <a:off x="982858" y="4732229"/>
            <a:ext cx="2229577" cy="186264"/>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200" kern="0" dirty="0" err="1">
                <a:solidFill>
                  <a:prstClr val="black"/>
                </a:solidFill>
                <a:latin typeface="Arial" panose="020B0604020202020204" pitchFamily="34" charset="0"/>
                <a:ea typeface="굴림" panose="020B0600000101010101" pitchFamily="50" charset="-127"/>
                <a:cs typeface="Arial" panose="020B0604020202020204" pitchFamily="34" charset="0"/>
              </a:rPr>
              <a:t>Cheonggyecheon</a:t>
            </a:r>
            <a:r>
              <a:rPr kumimoji="0" lang="en-US" altLang="ko-KR" sz="1200" kern="0" dirty="0">
                <a:solidFill>
                  <a:prstClr val="black"/>
                </a:solidFill>
                <a:latin typeface="Arial" panose="020B0604020202020204" pitchFamily="34" charset="0"/>
                <a:ea typeface="굴림" panose="020B0600000101010101" pitchFamily="50" charset="-127"/>
                <a:cs typeface="Arial" panose="020B0604020202020204" pitchFamily="34" charset="0"/>
              </a:rPr>
              <a:t> in 1960’s</a:t>
            </a:r>
          </a:p>
        </p:txBody>
      </p:sp>
      <p:sp>
        <p:nvSpPr>
          <p:cNvPr id="22" name="모서리가 둥근 직사각형 26">
            <a:extLst>
              <a:ext uri="{FF2B5EF4-FFF2-40B4-BE49-F238E27FC236}">
                <a16:creationId xmlns:a16="http://schemas.microsoft.com/office/drawing/2014/main" id="{48A2DD19-7195-4E14-AAFC-D0B4534E02BF}"/>
              </a:ext>
            </a:extLst>
          </p:cNvPr>
          <p:cNvSpPr/>
          <p:nvPr/>
        </p:nvSpPr>
        <p:spPr>
          <a:xfrm>
            <a:off x="3690928" y="4721857"/>
            <a:ext cx="3247648" cy="207010"/>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200" kern="0" dirty="0">
                <a:solidFill>
                  <a:prstClr val="black"/>
                </a:solidFill>
                <a:latin typeface="Arial" panose="020B0604020202020204" pitchFamily="34" charset="0"/>
                <a:ea typeface="굴림" panose="020B0600000101010101" pitchFamily="50" charset="-127"/>
                <a:cs typeface="Arial" panose="020B0604020202020204" pitchFamily="34" charset="0"/>
              </a:rPr>
              <a:t>Cover up stream with concrete (1958~1977)</a:t>
            </a:r>
          </a:p>
        </p:txBody>
      </p:sp>
      <p:sp>
        <p:nvSpPr>
          <p:cNvPr id="23" name="모서리가 둥근 직사각형 26">
            <a:extLst>
              <a:ext uri="{FF2B5EF4-FFF2-40B4-BE49-F238E27FC236}">
                <a16:creationId xmlns:a16="http://schemas.microsoft.com/office/drawing/2014/main" id="{864BB214-5EC5-42C8-A792-9C4F9A266775}"/>
              </a:ext>
            </a:extLst>
          </p:cNvPr>
          <p:cNvSpPr/>
          <p:nvPr/>
        </p:nvSpPr>
        <p:spPr>
          <a:xfrm>
            <a:off x="6918214" y="6163660"/>
            <a:ext cx="2443372" cy="217382"/>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200" kern="0" dirty="0">
                <a:solidFill>
                  <a:prstClr val="black"/>
                </a:solidFill>
                <a:latin typeface="Arial" panose="020B0604020202020204" pitchFamily="34" charset="0"/>
                <a:ea typeface="굴림" panose="020B0600000101010101" pitchFamily="50" charset="-127"/>
                <a:cs typeface="Arial" panose="020B0604020202020204" pitchFamily="34" charset="0"/>
              </a:rPr>
              <a:t>Elevated highway (1967~1971)</a:t>
            </a:r>
          </a:p>
        </p:txBody>
      </p:sp>
      <p:sp>
        <p:nvSpPr>
          <p:cNvPr id="24" name="모서리가 둥근 직사각형 26">
            <a:extLst>
              <a:ext uri="{FF2B5EF4-FFF2-40B4-BE49-F238E27FC236}">
                <a16:creationId xmlns:a16="http://schemas.microsoft.com/office/drawing/2014/main" id="{0B546AFB-25D5-4998-8401-03103644FE9C}"/>
              </a:ext>
            </a:extLst>
          </p:cNvPr>
          <p:cNvSpPr/>
          <p:nvPr/>
        </p:nvSpPr>
        <p:spPr>
          <a:xfrm>
            <a:off x="3955626" y="6879375"/>
            <a:ext cx="2443372" cy="217382"/>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200" kern="0" dirty="0">
                <a:solidFill>
                  <a:prstClr val="black"/>
                </a:solidFill>
                <a:latin typeface="Arial" panose="020B0604020202020204" pitchFamily="34" charset="0"/>
                <a:ea typeface="굴림" panose="020B0600000101010101" pitchFamily="50" charset="-127"/>
                <a:cs typeface="Arial" panose="020B0604020202020204" pitchFamily="34" charset="0"/>
              </a:rPr>
              <a:t>Restoration (2003~2005)</a:t>
            </a:r>
          </a:p>
        </p:txBody>
      </p:sp>
      <p:sp>
        <p:nvSpPr>
          <p:cNvPr id="25" name="모서리가 둥근 직사각형 26">
            <a:extLst>
              <a:ext uri="{FF2B5EF4-FFF2-40B4-BE49-F238E27FC236}">
                <a16:creationId xmlns:a16="http://schemas.microsoft.com/office/drawing/2014/main" id="{605BB4B1-A92B-4C04-92D4-308369A9C15C}"/>
              </a:ext>
            </a:extLst>
          </p:cNvPr>
          <p:cNvSpPr/>
          <p:nvPr/>
        </p:nvSpPr>
        <p:spPr>
          <a:xfrm>
            <a:off x="942134" y="6910493"/>
            <a:ext cx="2443372" cy="217382"/>
          </a:xfrm>
          <a:prstGeom prst="roundRect">
            <a:avLst>
              <a:gd name="adj" fmla="val 50000"/>
            </a:avLst>
          </a:prstGeom>
          <a:solidFill>
            <a:sysClr val="window" lastClr="FFFFFF"/>
          </a:solidFill>
          <a:ln w="25400" cap="flat" cmpd="sng" algn="ctr">
            <a:solidFill>
              <a:srgbClr val="00B0F0"/>
            </a:solidFill>
            <a:prstDash val="solid"/>
            <a:miter lim="800000"/>
          </a:ln>
          <a:effectLst/>
        </p:spPr>
        <p:txBody>
          <a:bodyPr rtlCol="0" anchor="ctr"/>
          <a:lstStyle/>
          <a:p>
            <a:pPr algn="ctr" defTabSz="431048" fontAlgn="auto" latinLnBrk="0">
              <a:spcBef>
                <a:spcPts val="0"/>
              </a:spcBef>
              <a:spcAft>
                <a:spcPts val="0"/>
              </a:spcAft>
              <a:defRPr/>
            </a:pPr>
            <a:r>
              <a:rPr kumimoji="0" lang="en-US" altLang="ko-KR" sz="1200" kern="0" dirty="0" err="1">
                <a:solidFill>
                  <a:prstClr val="black"/>
                </a:solidFill>
                <a:latin typeface="Arial" panose="020B0604020202020204" pitchFamily="34" charset="0"/>
                <a:ea typeface="굴림" panose="020B0600000101010101" pitchFamily="50" charset="-127"/>
                <a:cs typeface="Arial" panose="020B0604020202020204" pitchFamily="34" charset="0"/>
              </a:rPr>
              <a:t>Cheonggyecheon</a:t>
            </a:r>
            <a:r>
              <a:rPr kumimoji="0" lang="en-US" altLang="ko-KR" sz="1200" kern="0" dirty="0">
                <a:solidFill>
                  <a:prstClr val="black"/>
                </a:solidFill>
                <a:latin typeface="Arial" panose="020B0604020202020204" pitchFamily="34" charset="0"/>
                <a:ea typeface="굴림" panose="020B0600000101010101" pitchFamily="50" charset="-127"/>
                <a:cs typeface="Arial" panose="020B0604020202020204" pitchFamily="34" charset="0"/>
              </a:rPr>
              <a:t> in 2021</a:t>
            </a:r>
          </a:p>
        </p:txBody>
      </p:sp>
      <p:sp>
        <p:nvSpPr>
          <p:cNvPr id="26" name="오른쪽 화살표 198">
            <a:extLst>
              <a:ext uri="{FF2B5EF4-FFF2-40B4-BE49-F238E27FC236}">
                <a16:creationId xmlns:a16="http://schemas.microsoft.com/office/drawing/2014/main" id="{7ACEEBE5-F070-4AB1-AE53-9EEEA03E670A}"/>
              </a:ext>
            </a:extLst>
          </p:cNvPr>
          <p:cNvSpPr/>
          <p:nvPr/>
        </p:nvSpPr>
        <p:spPr>
          <a:xfrm>
            <a:off x="3609482" y="3554181"/>
            <a:ext cx="298941" cy="327044"/>
          </a:xfrm>
          <a:prstGeom prst="rightArrow">
            <a:avLst/>
          </a:prstGeom>
          <a:solidFill>
            <a:srgbClr val="5B9BD5">
              <a:lumMod val="60000"/>
              <a:lumOff val="40000"/>
            </a:srgbClr>
          </a:soli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Narrow" panose="020B0606020202030204" pitchFamily="34" charset="0"/>
            </a:endParaRPr>
          </a:p>
        </p:txBody>
      </p:sp>
      <p:sp>
        <p:nvSpPr>
          <p:cNvPr id="27" name="오른쪽 화살표 198">
            <a:extLst>
              <a:ext uri="{FF2B5EF4-FFF2-40B4-BE49-F238E27FC236}">
                <a16:creationId xmlns:a16="http://schemas.microsoft.com/office/drawing/2014/main" id="{516E36EE-3E79-40E8-8F9E-3798B5D3D896}"/>
              </a:ext>
            </a:extLst>
          </p:cNvPr>
          <p:cNvSpPr/>
          <p:nvPr/>
        </p:nvSpPr>
        <p:spPr>
          <a:xfrm flipH="1">
            <a:off x="3558578" y="5618345"/>
            <a:ext cx="298941" cy="327044"/>
          </a:xfrm>
          <a:prstGeom prst="rightArrow">
            <a:avLst/>
          </a:prstGeom>
          <a:solidFill>
            <a:srgbClr val="5B9BD5">
              <a:lumMod val="60000"/>
              <a:lumOff val="40000"/>
            </a:srgbClr>
          </a:soli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white"/>
              </a:solidFill>
              <a:latin typeface="Arial" panose="020B0604020202020204" pitchFamily="34" charset="0"/>
            </a:endParaRPr>
          </a:p>
        </p:txBody>
      </p:sp>
      <p:sp>
        <p:nvSpPr>
          <p:cNvPr id="28" name="화살표: 굽음 27">
            <a:extLst>
              <a:ext uri="{FF2B5EF4-FFF2-40B4-BE49-F238E27FC236}">
                <a16:creationId xmlns:a16="http://schemas.microsoft.com/office/drawing/2014/main" id="{9EC53FA7-8135-4A9C-B53C-26A8999C9859}"/>
              </a:ext>
            </a:extLst>
          </p:cNvPr>
          <p:cNvSpPr/>
          <p:nvPr/>
        </p:nvSpPr>
        <p:spPr>
          <a:xfrm rot="5400000">
            <a:off x="6888875" y="2886356"/>
            <a:ext cx="420094" cy="646476"/>
          </a:xfrm>
          <a:prstGeom prst="bentArrow">
            <a:avLst>
              <a:gd name="adj1" fmla="val 40789"/>
              <a:gd name="adj2" fmla="val 29386"/>
              <a:gd name="adj3" fmla="val 40909"/>
              <a:gd name="adj4" fmla="val 32386"/>
            </a:avLst>
          </a:prstGeom>
          <a:solidFill>
            <a:srgbClr val="9DC3E6"/>
          </a:soli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black"/>
              </a:solidFill>
              <a:latin typeface="Arial Narrow" panose="020B0606020202030204" pitchFamily="34" charset="0"/>
            </a:endParaRPr>
          </a:p>
        </p:txBody>
      </p:sp>
      <p:sp>
        <p:nvSpPr>
          <p:cNvPr id="29" name="화살표: 굽음 28">
            <a:extLst>
              <a:ext uri="{FF2B5EF4-FFF2-40B4-BE49-F238E27FC236}">
                <a16:creationId xmlns:a16="http://schemas.microsoft.com/office/drawing/2014/main" id="{2BA893D3-3DBE-4A34-94BD-9C13CECBA3F5}"/>
              </a:ext>
            </a:extLst>
          </p:cNvPr>
          <p:cNvSpPr/>
          <p:nvPr/>
        </p:nvSpPr>
        <p:spPr>
          <a:xfrm rot="10800000">
            <a:off x="6785865" y="6453651"/>
            <a:ext cx="570120" cy="456398"/>
          </a:xfrm>
          <a:prstGeom prst="bentArrow">
            <a:avLst>
              <a:gd name="adj1" fmla="val 40789"/>
              <a:gd name="adj2" fmla="val 29386"/>
              <a:gd name="adj3" fmla="val 40909"/>
              <a:gd name="adj4" fmla="val 32386"/>
            </a:avLst>
          </a:prstGeom>
          <a:solidFill>
            <a:srgbClr val="9DC3E6"/>
          </a:solidFill>
          <a:ln w="12700" cap="flat" cmpd="sng" algn="ctr">
            <a:noFill/>
            <a:prstDash val="solid"/>
            <a:miter lim="800000"/>
          </a:ln>
          <a:effectLst/>
        </p:spPr>
        <p:txBody>
          <a:bodyPr rtlCol="0" anchor="ctr"/>
          <a:lstStyle/>
          <a:p>
            <a:pPr algn="ctr" defTabSz="431048" fontAlgn="auto" latinLnBrk="0">
              <a:spcBef>
                <a:spcPts val="0"/>
              </a:spcBef>
              <a:spcAft>
                <a:spcPts val="0"/>
              </a:spcAft>
              <a:defRPr/>
            </a:pPr>
            <a:endParaRPr kumimoji="0" lang="ko-KR" altLang="en-US" sz="1697" kern="0" dirty="0">
              <a:solidFill>
                <a:prstClr val="black"/>
              </a:solidFill>
              <a:latin typeface="Arial" panose="020B0604020202020204" pitchFamily="34" charset="0"/>
            </a:endParaRPr>
          </a:p>
        </p:txBody>
      </p:sp>
    </p:spTree>
    <p:extLst>
      <p:ext uri="{BB962C8B-B14F-4D97-AF65-F5344CB8AC3E}">
        <p14:creationId xmlns:p14="http://schemas.microsoft.com/office/powerpoint/2010/main" val="372830336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12700">
          <a:solidFill>
            <a:schemeClr val="bg1">
              <a:lumMod val="95000"/>
            </a:schemeClr>
          </a:solidFill>
          <a:prstDash val="solid"/>
          <a:round/>
          <a:headEnd/>
          <a:tailEnd/>
        </a:ln>
      </a:spPr>
      <a:bodyPr wrap="none" anchor="ctr"/>
      <a:lstStyle>
        <a:defPPr algn="ctr">
          <a:defRPr/>
        </a:defPPr>
      </a:lstStyle>
    </a:spDef>
    <a:lnDef>
      <a:spPr>
        <a:ln>
          <a:solidFill>
            <a:srgbClr val="000000"/>
          </a:solidFill>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Calibri"/>
      <a:cs typeface=""/>
    </a:majorFont>
    <a:minorFont>
      <a:latin typeface="Calibri Light"/>
      <a:ea typeface="Calibri Light"/>
      <a:cs typeface=""/>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8399</TotalTime>
  <Words>3111</Words>
  <Application>Microsoft Office PowerPoint</Application>
  <PresentationFormat>사용자 지정</PresentationFormat>
  <Paragraphs>344</Paragraphs>
  <Slides>26</Slides>
  <Notes>0</Notes>
  <HiddenSlides>0</HiddenSlides>
  <MMClips>0</MMClips>
  <ScaleCrop>false</ScaleCrop>
  <HeadingPairs>
    <vt:vector size="6" baseType="variant">
      <vt:variant>
        <vt:lpstr>사용한 글꼴</vt:lpstr>
      </vt:variant>
      <vt:variant>
        <vt:i4>24</vt:i4>
      </vt:variant>
      <vt:variant>
        <vt:lpstr>테마</vt:lpstr>
      </vt:variant>
      <vt:variant>
        <vt:i4>1</vt:i4>
      </vt:variant>
      <vt:variant>
        <vt:lpstr>슬라이드 제목</vt:lpstr>
      </vt:variant>
      <vt:variant>
        <vt:i4>26</vt:i4>
      </vt:variant>
    </vt:vector>
  </HeadingPairs>
  <TitlesOfParts>
    <vt:vector size="51" baseType="lpstr">
      <vt:lpstr>Adobe 고딕 Std B</vt:lpstr>
      <vt:lpstr>Arial Unicode MS</vt:lpstr>
      <vt:lpstr>HY견고딕</vt:lpstr>
      <vt:lpstr>HY헤드라인M</vt:lpstr>
      <vt:lpstr>KoPubWorld돋움체 Bold</vt:lpstr>
      <vt:lpstr>KoPubWorld돋움체 Light</vt:lpstr>
      <vt:lpstr>KoPubWorld돋움체 Medium</vt:lpstr>
      <vt:lpstr>Monotype Sorts</vt:lpstr>
      <vt:lpstr>Noto Sans Korean Bold</vt:lpstr>
      <vt:lpstr>굴림</vt:lpstr>
      <vt:lpstr>맑은 고딕</vt:lpstr>
      <vt:lpstr>바탕</vt:lpstr>
      <vt:lpstr>-윤고딕340</vt:lpstr>
      <vt:lpstr>휴먼모음T</vt:lpstr>
      <vt:lpstr>휴먼엑스포</vt:lpstr>
      <vt:lpstr>Arial</vt:lpstr>
      <vt:lpstr>Arial Black</vt:lpstr>
      <vt:lpstr>Arial Narrow</vt:lpstr>
      <vt:lpstr>Arial Rounded MT Bold</vt:lpstr>
      <vt:lpstr>Cambria</vt:lpstr>
      <vt:lpstr>Franklin Gothic Demi Cond</vt:lpstr>
      <vt:lpstr>Impact</vt:lpstr>
      <vt:lpstr>Times New Roman</vt:lpstr>
      <vt:lpstr>Wingdings</vt:lpstr>
      <vt:lpstr>Office 테마</vt:lpstr>
      <vt:lpstr>Construction Technology Development in Korea - Case Study -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AEPRC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KJH</dc:creator>
  <cp:lastModifiedBy>user</cp:lastModifiedBy>
  <cp:revision>810</cp:revision>
  <cp:lastPrinted>2022-02-04T01:21:11Z</cp:lastPrinted>
  <dcterms:created xsi:type="dcterms:W3CDTF">2009-08-04T14:14:04Z</dcterms:created>
  <dcterms:modified xsi:type="dcterms:W3CDTF">2022-02-04T04:19:41Z</dcterms:modified>
</cp:coreProperties>
</file>